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58" r:id="rId4"/>
  </p:sldMasterIdLst>
  <p:notesMasterIdLst>
    <p:notesMasterId r:id="rId33"/>
  </p:notesMasterIdLst>
  <p:handoutMasterIdLst>
    <p:handoutMasterId r:id="rId34"/>
  </p:handoutMasterIdLst>
  <p:sldIdLst>
    <p:sldId id="256" r:id="rId5"/>
    <p:sldId id="338" r:id="rId6"/>
    <p:sldId id="268" r:id="rId7"/>
    <p:sldId id="387" r:id="rId8"/>
    <p:sldId id="342" r:id="rId9"/>
    <p:sldId id="364" r:id="rId10"/>
    <p:sldId id="363" r:id="rId11"/>
    <p:sldId id="340" r:id="rId12"/>
    <p:sldId id="343" r:id="rId13"/>
    <p:sldId id="341" r:id="rId14"/>
    <p:sldId id="264" r:id="rId15"/>
    <p:sldId id="285" r:id="rId16"/>
    <p:sldId id="286" r:id="rId17"/>
    <p:sldId id="287" r:id="rId18"/>
    <p:sldId id="288" r:id="rId19"/>
    <p:sldId id="344" r:id="rId20"/>
    <p:sldId id="345" r:id="rId21"/>
    <p:sldId id="346" r:id="rId22"/>
    <p:sldId id="289" r:id="rId23"/>
    <p:sldId id="290" r:id="rId24"/>
    <p:sldId id="291" r:id="rId25"/>
    <p:sldId id="292" r:id="rId26"/>
    <p:sldId id="293" r:id="rId27"/>
    <p:sldId id="415" r:id="rId28"/>
    <p:sldId id="263" r:id="rId29"/>
    <p:sldId id="420" r:id="rId30"/>
    <p:sldId id="274" r:id="rId31"/>
    <p:sldId id="347" r:id="rId32"/>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icrosoft YaHei Light" panose="020B0502040204020203"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Microsoft YaHei Light" panose="020B0502040204020203" pitchFamily="34"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Microsoft YaHei Light" panose="020B0502040204020203" pitchFamily="34"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Microsoft YaHei Light" panose="020B0502040204020203" pitchFamily="34"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éogratia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6C64"/>
    <a:srgbClr val="166548"/>
    <a:srgbClr val="1C7C5A"/>
    <a:srgbClr val="E08648"/>
    <a:srgbClr val="675E8C"/>
    <a:srgbClr val="272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p:restoredTop sz="94660"/>
  </p:normalViewPr>
  <p:slideViewPr>
    <p:cSldViewPr snapToGrid="0" showGuides="1">
      <p:cViewPr>
        <p:scale>
          <a:sx n="69" d="100"/>
          <a:sy n="69" d="100"/>
        </p:scale>
        <p:origin x="780" y="216"/>
      </p:cViewPr>
      <p:guideLst>
        <p:guide pos="3840"/>
        <p:guide orient="horz" pos="2177"/>
      </p:guideLst>
    </p:cSldViewPr>
  </p:slideViewPr>
  <p:notesTextViewPr>
    <p:cViewPr>
      <p:scale>
        <a:sx n="1" d="1"/>
        <a:sy n="1" d="1"/>
      </p:scale>
      <p:origin x="0" y="0"/>
    </p:cViewPr>
  </p:notesTextViewPr>
  <p:sorterViewPr showFormatting="0">
    <p:cViewPr>
      <p:scale>
        <a:sx n="66" d="100"/>
        <a:sy n="66" d="100"/>
      </p:scale>
      <p:origin x="0" y="-822"/>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03T20:42:33.638"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Microsoft YaHei Light" panose="020B0502040204020203" pitchFamily="34"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Microsoft YaHei Light" panose="020B0502040204020203" pitchFamily="34"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pPr fontAlgn="base"/>
            <a:fld id="{D2A48B96-639E-45A3-A0BA-2464DFDB1FAA}" type="datetimeFigureOut">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
        <p:nvSpPr>
          <p:cNvPr id="1434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4341"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ea typeface="Arial" panose="020B0604020202020204" pitchFamily="34" charset="0"/>
              </a:defRPr>
            </a:lvl1pPr>
          </a:lstStyle>
          <a:p>
            <a:pPr fontAlgn="base"/>
            <a:fld id="{A6837353-30EB-4A48-80EB-173D804AEFBD}" type="slidenum">
              <a:rPr lang="zh-CN" altLang="en-US" strike="noStrike" noProof="1" smtClean="0">
                <a:latin typeface="Calibri" panose="020F050202020403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17462"/>
            <a:ext cx="5095875" cy="466725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等腰三角形 7"/>
          <p:cNvSpPr/>
          <p:nvPr/>
        </p:nvSpPr>
        <p:spPr>
          <a:xfrm>
            <a:off x="315913" y="4041775"/>
            <a:ext cx="3265488" cy="2816225"/>
          </a:xfrm>
          <a:prstGeom prst="triangle">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0" y="4649788"/>
            <a:ext cx="800100" cy="2208213"/>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a:off x="0" y="4838700"/>
            <a:ext cx="1724025" cy="1487488"/>
          </a:xfrm>
          <a:prstGeom prst="triangle">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flipV="1">
            <a:off x="996950" y="1765300"/>
            <a:ext cx="1517650" cy="1308100"/>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439738"/>
            <a:ext cx="2754313" cy="3300413"/>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3438314" y="2261762"/>
            <a:ext cx="7913899" cy="2387600"/>
          </a:xfrm>
        </p:spPr>
        <p:txBody>
          <a:bodyPr anchor="b"/>
          <a:lstStyle>
            <a:lvl1pPr algn="l">
              <a:defRPr sz="6000" b="1" spc="300" baseline="0">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副标题 2"/>
          <p:cNvSpPr>
            <a:spLocks noGrp="1"/>
          </p:cNvSpPr>
          <p:nvPr>
            <p:ph type="subTitle" idx="1"/>
          </p:nvPr>
        </p:nvSpPr>
        <p:spPr>
          <a:xfrm>
            <a:off x="3438314" y="4741437"/>
            <a:ext cx="7913899" cy="1655762"/>
          </a:xfrm>
        </p:spPr>
        <p:txBody>
          <a:bodyPr/>
          <a:lstStyle>
            <a:lvl1pPr marL="0" indent="0" algn="l">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1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3636963"/>
            <a:ext cx="1166813" cy="3221038"/>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0" y="3527425"/>
            <a:ext cx="1931988" cy="3330575"/>
          </a:xfrm>
          <a:custGeom>
            <a:avLst/>
            <a:gdLst>
              <a:gd name="connsiteX0" fmla="*/ 0 w 1932106"/>
              <a:gd name="connsiteY0" fmla="*/ 0 h 3331217"/>
              <a:gd name="connsiteX1" fmla="*/ 1932106 w 1932106"/>
              <a:gd name="connsiteY1" fmla="*/ 3331217 h 3331217"/>
              <a:gd name="connsiteX2" fmla="*/ 0 w 1932106"/>
              <a:gd name="connsiteY2" fmla="*/ 3331217 h 3331217"/>
              <a:gd name="connsiteX3" fmla="*/ 0 w 1932106"/>
              <a:gd name="connsiteY3" fmla="*/ 0 h 3331217"/>
            </a:gdLst>
            <a:ahLst/>
            <a:cxnLst>
              <a:cxn ang="0">
                <a:pos x="connsiteX0" y="connsiteY0"/>
              </a:cxn>
              <a:cxn ang="0">
                <a:pos x="connsiteX1" y="connsiteY1"/>
              </a:cxn>
              <a:cxn ang="0">
                <a:pos x="connsiteX2" y="connsiteY2"/>
              </a:cxn>
              <a:cxn ang="0">
                <a:pos x="connsiteX3" y="connsiteY3"/>
              </a:cxn>
            </a:cxnLst>
            <a:rect l="l" t="t" r="r" b="b"/>
            <a:pathLst>
              <a:path w="1932106" h="3331217">
                <a:moveTo>
                  <a:pt x="0" y="0"/>
                </a:moveTo>
                <a:lnTo>
                  <a:pt x="1932106" y="3331217"/>
                </a:lnTo>
                <a:lnTo>
                  <a:pt x="0" y="3331217"/>
                </a:lnTo>
                <a:lnTo>
                  <a:pt x="0" y="0"/>
                </a:lnTo>
                <a:close/>
              </a:path>
            </a:pathLst>
          </a:cu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1066800" y="1709738"/>
            <a:ext cx="10280650" cy="2852737"/>
          </a:xfrm>
        </p:spPr>
        <p:txBody>
          <a:bodyPr anchor="b"/>
          <a:lstStyle>
            <a:lvl1pPr>
              <a:defRPr sz="6000" b="1">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文本占位符 2"/>
          <p:cNvSpPr>
            <a:spLocks noGrp="1"/>
          </p:cNvSpPr>
          <p:nvPr>
            <p:ph type="body" idx="1"/>
          </p:nvPr>
        </p:nvSpPr>
        <p:spPr>
          <a:xfrm>
            <a:off x="1066800" y="4589463"/>
            <a:ext cx="102806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27282C"/>
        </a:solidFill>
        <a:effectLst/>
      </p:bgPr>
    </p:bg>
    <p:spTree>
      <p:nvGrpSpPr>
        <p:cNvPr id="1" name=""/>
        <p:cNvGrpSpPr/>
        <p:nvPr/>
      </p:nvGrpSpPr>
      <p:grpSpPr>
        <a:xfrm>
          <a:off x="0" y="0"/>
          <a:ext cx="0" cy="0"/>
          <a:chOff x="0" y="0"/>
          <a:chExt cx="0" cy="0"/>
        </a:xfrm>
      </p:grpSpPr>
      <p:grpSp>
        <p:nvGrpSpPr>
          <p:cNvPr id="12290" name="组合 6"/>
          <p:cNvGrpSpPr/>
          <p:nvPr userDrawn="1"/>
        </p:nvGrpSpPr>
        <p:grpSpPr>
          <a:xfrm>
            <a:off x="0" y="-17462"/>
            <a:ext cx="1162050" cy="1065212"/>
            <a:chOff x="0" y="-17037"/>
            <a:chExt cx="5095525" cy="4666400"/>
          </a:xfrm>
        </p:grpSpPr>
        <p:sp>
          <p:nvSpPr>
            <p:cNvPr id="8" name="任意多边形 7"/>
            <p:cNvSpPr/>
            <p:nvPr/>
          </p:nvSpPr>
          <p:spPr>
            <a:xfrm>
              <a:off x="0" y="-17037"/>
              <a:ext cx="5095525" cy="466640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等腰三角形 8"/>
            <p:cNvSpPr/>
            <p:nvPr/>
          </p:nvSpPr>
          <p:spPr>
            <a:xfrm flipV="1">
              <a:off x="996552" y="1764627"/>
              <a:ext cx="1518490" cy="1309043"/>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任意多边形 9"/>
            <p:cNvSpPr/>
            <p:nvPr/>
          </p:nvSpPr>
          <p:spPr>
            <a:xfrm>
              <a:off x="0" y="439770"/>
              <a:ext cx="2754101" cy="3300541"/>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p:txBody>
          <a:bodyPr/>
          <a:lstStyle>
            <a:lvl1pPr>
              <a:defRPr>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11"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3636963"/>
            <a:ext cx="1166813" cy="3221038"/>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0" y="3527425"/>
            <a:ext cx="1931988" cy="3330575"/>
          </a:xfrm>
          <a:custGeom>
            <a:avLst/>
            <a:gdLst>
              <a:gd name="connsiteX0" fmla="*/ 0 w 1932106"/>
              <a:gd name="connsiteY0" fmla="*/ 0 h 3331217"/>
              <a:gd name="connsiteX1" fmla="*/ 1932106 w 1932106"/>
              <a:gd name="connsiteY1" fmla="*/ 3331217 h 3331217"/>
              <a:gd name="connsiteX2" fmla="*/ 0 w 1932106"/>
              <a:gd name="connsiteY2" fmla="*/ 3331217 h 3331217"/>
              <a:gd name="connsiteX3" fmla="*/ 0 w 1932106"/>
              <a:gd name="connsiteY3" fmla="*/ 0 h 3331217"/>
            </a:gdLst>
            <a:ahLst/>
            <a:cxnLst>
              <a:cxn ang="0">
                <a:pos x="connsiteX0" y="connsiteY0"/>
              </a:cxn>
              <a:cxn ang="0">
                <a:pos x="connsiteX1" y="connsiteY1"/>
              </a:cxn>
              <a:cxn ang="0">
                <a:pos x="connsiteX2" y="connsiteY2"/>
              </a:cxn>
              <a:cxn ang="0">
                <a:pos x="connsiteX3" y="connsiteY3"/>
              </a:cxn>
            </a:cxnLst>
            <a:rect l="l" t="t" r="r" b="b"/>
            <a:pathLst>
              <a:path w="1932106" h="3331217">
                <a:moveTo>
                  <a:pt x="0" y="0"/>
                </a:moveTo>
                <a:lnTo>
                  <a:pt x="1932106" y="3331217"/>
                </a:lnTo>
                <a:lnTo>
                  <a:pt x="0" y="3331217"/>
                </a:lnTo>
                <a:lnTo>
                  <a:pt x="0" y="0"/>
                </a:lnTo>
                <a:close/>
              </a:path>
            </a:pathLst>
          </a:cu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1066800" y="1709738"/>
            <a:ext cx="10280650" cy="2852737"/>
          </a:xfrm>
        </p:spPr>
        <p:txBody>
          <a:bodyPr anchor="b"/>
          <a:lstStyle>
            <a:lvl1pPr>
              <a:defRPr sz="6000" b="1">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文本占位符 2"/>
          <p:cNvSpPr>
            <a:spLocks noGrp="1"/>
          </p:cNvSpPr>
          <p:nvPr>
            <p:ph type="body" idx="1"/>
          </p:nvPr>
        </p:nvSpPr>
        <p:spPr>
          <a:xfrm>
            <a:off x="1066800" y="4589463"/>
            <a:ext cx="102806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27282C"/>
        </a:solidFill>
        <a:effectLst/>
      </p:bgPr>
    </p:bg>
    <p:spTree>
      <p:nvGrpSpPr>
        <p:cNvPr id="1" name=""/>
        <p:cNvGrpSpPr/>
        <p:nvPr/>
      </p:nvGrpSpPr>
      <p:grpSpPr>
        <a:xfrm>
          <a:off x="0" y="0"/>
          <a:ext cx="0" cy="0"/>
          <a:chOff x="0" y="0"/>
          <a:chExt cx="0" cy="0"/>
        </a:xfrm>
      </p:grpSpPr>
      <p:grpSp>
        <p:nvGrpSpPr>
          <p:cNvPr id="6146" name="组合 6"/>
          <p:cNvGrpSpPr/>
          <p:nvPr userDrawn="1"/>
        </p:nvGrpSpPr>
        <p:grpSpPr>
          <a:xfrm>
            <a:off x="0" y="-17462"/>
            <a:ext cx="1162050" cy="1065212"/>
            <a:chOff x="0" y="-17037"/>
            <a:chExt cx="5095525" cy="4666400"/>
          </a:xfrm>
        </p:grpSpPr>
        <p:sp>
          <p:nvSpPr>
            <p:cNvPr id="8" name="任意多边形 7"/>
            <p:cNvSpPr/>
            <p:nvPr/>
          </p:nvSpPr>
          <p:spPr>
            <a:xfrm>
              <a:off x="0" y="-17037"/>
              <a:ext cx="5095525" cy="466640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等腰三角形 8"/>
            <p:cNvSpPr/>
            <p:nvPr/>
          </p:nvSpPr>
          <p:spPr>
            <a:xfrm flipV="1">
              <a:off x="996552" y="1764627"/>
              <a:ext cx="1518490" cy="1309043"/>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任意多边形 9"/>
            <p:cNvSpPr/>
            <p:nvPr/>
          </p:nvSpPr>
          <p:spPr>
            <a:xfrm>
              <a:off x="0" y="439770"/>
              <a:ext cx="2754101" cy="3300541"/>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p:txBody>
          <a:bodyPr/>
          <a:lstStyle>
            <a:lvl1pPr>
              <a:defRPr>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11"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17462"/>
            <a:ext cx="5095875" cy="466725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等腰三角形 7"/>
          <p:cNvSpPr/>
          <p:nvPr/>
        </p:nvSpPr>
        <p:spPr>
          <a:xfrm>
            <a:off x="315913" y="4041775"/>
            <a:ext cx="3265488" cy="2816225"/>
          </a:xfrm>
          <a:prstGeom prst="triangle">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0" y="4649788"/>
            <a:ext cx="800100" cy="2208213"/>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a:off x="0" y="4838700"/>
            <a:ext cx="1724025" cy="1487488"/>
          </a:xfrm>
          <a:prstGeom prst="triangle">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flipV="1">
            <a:off x="996950" y="1765300"/>
            <a:ext cx="1517650" cy="1308100"/>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439738"/>
            <a:ext cx="2754313" cy="3300413"/>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3438314" y="2261762"/>
            <a:ext cx="7913899" cy="2387600"/>
          </a:xfrm>
        </p:spPr>
        <p:txBody>
          <a:bodyPr anchor="b"/>
          <a:lstStyle>
            <a:lvl1pPr algn="l">
              <a:defRPr sz="6000" b="1" spc="300" baseline="0">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副标题 2"/>
          <p:cNvSpPr>
            <a:spLocks noGrp="1"/>
          </p:cNvSpPr>
          <p:nvPr>
            <p:ph type="subTitle" idx="1"/>
          </p:nvPr>
        </p:nvSpPr>
        <p:spPr>
          <a:xfrm>
            <a:off x="3438314" y="4741437"/>
            <a:ext cx="7913899" cy="1655762"/>
          </a:xfrm>
        </p:spPr>
        <p:txBody>
          <a:bodyPr/>
          <a:lstStyle>
            <a:lvl1pPr marL="0" indent="0" algn="l">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1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3636963"/>
            <a:ext cx="1166813" cy="3221038"/>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0" y="3527425"/>
            <a:ext cx="1931988" cy="3330575"/>
          </a:xfrm>
          <a:custGeom>
            <a:avLst/>
            <a:gdLst>
              <a:gd name="connsiteX0" fmla="*/ 0 w 1932106"/>
              <a:gd name="connsiteY0" fmla="*/ 0 h 3331217"/>
              <a:gd name="connsiteX1" fmla="*/ 1932106 w 1932106"/>
              <a:gd name="connsiteY1" fmla="*/ 3331217 h 3331217"/>
              <a:gd name="connsiteX2" fmla="*/ 0 w 1932106"/>
              <a:gd name="connsiteY2" fmla="*/ 3331217 h 3331217"/>
              <a:gd name="connsiteX3" fmla="*/ 0 w 1932106"/>
              <a:gd name="connsiteY3" fmla="*/ 0 h 3331217"/>
            </a:gdLst>
            <a:ahLst/>
            <a:cxnLst>
              <a:cxn ang="0">
                <a:pos x="connsiteX0" y="connsiteY0"/>
              </a:cxn>
              <a:cxn ang="0">
                <a:pos x="connsiteX1" y="connsiteY1"/>
              </a:cxn>
              <a:cxn ang="0">
                <a:pos x="connsiteX2" y="connsiteY2"/>
              </a:cxn>
              <a:cxn ang="0">
                <a:pos x="connsiteX3" y="connsiteY3"/>
              </a:cxn>
            </a:cxnLst>
            <a:rect l="l" t="t" r="r" b="b"/>
            <a:pathLst>
              <a:path w="1932106" h="3331217">
                <a:moveTo>
                  <a:pt x="0" y="0"/>
                </a:moveTo>
                <a:lnTo>
                  <a:pt x="1932106" y="3331217"/>
                </a:lnTo>
                <a:lnTo>
                  <a:pt x="0" y="3331217"/>
                </a:lnTo>
                <a:lnTo>
                  <a:pt x="0" y="0"/>
                </a:lnTo>
                <a:close/>
              </a:path>
            </a:pathLst>
          </a:cu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1066800" y="1709738"/>
            <a:ext cx="10280650" cy="2852737"/>
          </a:xfrm>
        </p:spPr>
        <p:txBody>
          <a:bodyPr anchor="b"/>
          <a:lstStyle>
            <a:lvl1pPr>
              <a:defRPr sz="6000" b="1">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文本占位符 2"/>
          <p:cNvSpPr>
            <a:spLocks noGrp="1"/>
          </p:cNvSpPr>
          <p:nvPr>
            <p:ph type="body" idx="1"/>
          </p:nvPr>
        </p:nvSpPr>
        <p:spPr>
          <a:xfrm>
            <a:off x="1066800" y="4589463"/>
            <a:ext cx="1028065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27282C"/>
        </a:solidFill>
        <a:effectLst/>
      </p:bgPr>
    </p:bg>
    <p:spTree>
      <p:nvGrpSpPr>
        <p:cNvPr id="1" name=""/>
        <p:cNvGrpSpPr/>
        <p:nvPr/>
      </p:nvGrpSpPr>
      <p:grpSpPr>
        <a:xfrm>
          <a:off x="0" y="0"/>
          <a:ext cx="0" cy="0"/>
          <a:chOff x="0" y="0"/>
          <a:chExt cx="0" cy="0"/>
        </a:xfrm>
      </p:grpSpPr>
      <p:grpSp>
        <p:nvGrpSpPr>
          <p:cNvPr id="9218" name="组合 6"/>
          <p:cNvGrpSpPr/>
          <p:nvPr userDrawn="1"/>
        </p:nvGrpSpPr>
        <p:grpSpPr>
          <a:xfrm>
            <a:off x="0" y="-17462"/>
            <a:ext cx="1162050" cy="1065212"/>
            <a:chOff x="0" y="-17037"/>
            <a:chExt cx="5095525" cy="4666400"/>
          </a:xfrm>
        </p:grpSpPr>
        <p:sp>
          <p:nvSpPr>
            <p:cNvPr id="8" name="任意多边形 7"/>
            <p:cNvSpPr/>
            <p:nvPr/>
          </p:nvSpPr>
          <p:spPr>
            <a:xfrm>
              <a:off x="0" y="-17037"/>
              <a:ext cx="5095525" cy="466640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等腰三角形 8"/>
            <p:cNvSpPr/>
            <p:nvPr/>
          </p:nvSpPr>
          <p:spPr>
            <a:xfrm flipV="1">
              <a:off x="996552" y="1764627"/>
              <a:ext cx="1518490" cy="1309043"/>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任意多边形 9"/>
            <p:cNvSpPr/>
            <p:nvPr/>
          </p:nvSpPr>
          <p:spPr>
            <a:xfrm>
              <a:off x="0" y="439770"/>
              <a:ext cx="2754101" cy="3300541"/>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标题 1"/>
          <p:cNvSpPr>
            <a:spLocks noGrp="1"/>
          </p:cNvSpPr>
          <p:nvPr>
            <p:ph type="title"/>
          </p:nvPr>
        </p:nvSpPr>
        <p:spPr/>
        <p:txBody>
          <a:bodyPr/>
          <a:lstStyle>
            <a:lvl1pPr>
              <a:defRPr>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11"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灯片编号占位符 4"/>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3" name="Footer Placeholder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27282C"/>
        </a:solidFill>
        <a:effectLst/>
      </p:bgPr>
    </p:bg>
    <p:spTree>
      <p:nvGrpSpPr>
        <p:cNvPr id="1" name=""/>
        <p:cNvGrpSpPr/>
        <p:nvPr/>
      </p:nvGrpSpPr>
      <p:grpSpPr>
        <a:xfrm>
          <a:off x="0" y="0"/>
          <a:ext cx="0" cy="0"/>
          <a:chOff x="0" y="0"/>
          <a:chExt cx="0" cy="0"/>
        </a:xfrm>
      </p:grpSpPr>
      <p:sp>
        <p:nvSpPr>
          <p:cNvPr id="7" name="任意多边形 6"/>
          <p:cNvSpPr/>
          <p:nvPr/>
        </p:nvSpPr>
        <p:spPr>
          <a:xfrm>
            <a:off x="0" y="-17462"/>
            <a:ext cx="5095875" cy="4667250"/>
          </a:xfrm>
          <a:custGeom>
            <a:avLst/>
            <a:gdLst>
              <a:gd name="connsiteX0" fmla="*/ 0 w 5095525"/>
              <a:gd name="connsiteY0" fmla="*/ 0 h 4666400"/>
              <a:gd name="connsiteX1" fmla="*/ 5095525 w 5095525"/>
              <a:gd name="connsiteY1" fmla="*/ 0 h 4666400"/>
              <a:gd name="connsiteX2" fmla="*/ 2389013 w 5095525"/>
              <a:gd name="connsiteY2" fmla="*/ 4666400 h 4666400"/>
              <a:gd name="connsiteX3" fmla="*/ 0 w 5095525"/>
              <a:gd name="connsiteY3" fmla="*/ 547414 h 4666400"/>
              <a:gd name="connsiteX4" fmla="*/ 0 w 5095525"/>
              <a:gd name="connsiteY4" fmla="*/ 0 h 466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525" h="4666400">
                <a:moveTo>
                  <a:pt x="0" y="0"/>
                </a:moveTo>
                <a:lnTo>
                  <a:pt x="5095525" y="0"/>
                </a:lnTo>
                <a:lnTo>
                  <a:pt x="2389013" y="4666400"/>
                </a:lnTo>
                <a:lnTo>
                  <a:pt x="0" y="547414"/>
                </a:lnTo>
                <a:lnTo>
                  <a:pt x="0" y="0"/>
                </a:lnTo>
                <a:close/>
              </a:path>
            </a:pathLst>
          </a:cu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等腰三角形 7"/>
          <p:cNvSpPr/>
          <p:nvPr/>
        </p:nvSpPr>
        <p:spPr>
          <a:xfrm>
            <a:off x="315913" y="4041775"/>
            <a:ext cx="3265488" cy="2816225"/>
          </a:xfrm>
          <a:prstGeom prst="triangle">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0" y="4649788"/>
            <a:ext cx="800100" cy="2208213"/>
          </a:xfrm>
          <a:custGeom>
            <a:avLst/>
            <a:gdLst>
              <a:gd name="connsiteX0" fmla="*/ 317500 w 800100"/>
              <a:gd name="connsiteY0" fmla="*/ 0 h 1676400"/>
              <a:gd name="connsiteX1" fmla="*/ 0 w 800100"/>
              <a:gd name="connsiteY1" fmla="*/ 419100 h 1676400"/>
              <a:gd name="connsiteX2" fmla="*/ 0 w 800100"/>
              <a:gd name="connsiteY2" fmla="*/ 1676400 h 1676400"/>
              <a:gd name="connsiteX3" fmla="*/ 800100 w 800100"/>
              <a:gd name="connsiteY3" fmla="*/ 1676400 h 1676400"/>
              <a:gd name="connsiteX4" fmla="*/ 317500 w 800100"/>
              <a:gd name="connsiteY4" fmla="*/ 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76400">
                <a:moveTo>
                  <a:pt x="317500" y="0"/>
                </a:moveTo>
                <a:lnTo>
                  <a:pt x="0" y="419100"/>
                </a:lnTo>
                <a:lnTo>
                  <a:pt x="0" y="1676400"/>
                </a:lnTo>
                <a:lnTo>
                  <a:pt x="800100" y="1676400"/>
                </a:lnTo>
                <a:lnTo>
                  <a:pt x="317500" y="0"/>
                </a:lnTo>
                <a:close/>
              </a:path>
            </a:pathLst>
          </a:custGeom>
          <a:solidFill>
            <a:srgbClr val="E36C6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9"/>
          <p:cNvSpPr/>
          <p:nvPr/>
        </p:nvSpPr>
        <p:spPr>
          <a:xfrm>
            <a:off x="0" y="4838700"/>
            <a:ext cx="1724025" cy="1487488"/>
          </a:xfrm>
          <a:prstGeom prst="triangle">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等腰三角形 10"/>
          <p:cNvSpPr/>
          <p:nvPr/>
        </p:nvSpPr>
        <p:spPr>
          <a:xfrm flipV="1">
            <a:off x="996950" y="1765300"/>
            <a:ext cx="1517650" cy="1308100"/>
          </a:xfrm>
          <a:prstGeom prst="triangle">
            <a:avLst/>
          </a:pr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439738"/>
            <a:ext cx="2754313" cy="3300413"/>
          </a:xfrm>
          <a:custGeom>
            <a:avLst/>
            <a:gdLst>
              <a:gd name="connsiteX0" fmla="*/ 0 w 2754101"/>
              <a:gd name="connsiteY0" fmla="*/ 0 h 3300541"/>
              <a:gd name="connsiteX1" fmla="*/ 2754101 w 2754101"/>
              <a:gd name="connsiteY1" fmla="*/ 0 h 3300541"/>
              <a:gd name="connsiteX2" fmla="*/ 839788 w 2754101"/>
              <a:gd name="connsiteY2" fmla="*/ 3300541 h 3300541"/>
              <a:gd name="connsiteX3" fmla="*/ 0 w 2754101"/>
              <a:gd name="connsiteY3" fmla="*/ 1852631 h 3300541"/>
              <a:gd name="connsiteX4" fmla="*/ 0 w 2754101"/>
              <a:gd name="connsiteY4" fmla="*/ 0 h 330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01" h="3300541">
                <a:moveTo>
                  <a:pt x="0" y="0"/>
                </a:moveTo>
                <a:lnTo>
                  <a:pt x="2754101" y="0"/>
                </a:lnTo>
                <a:lnTo>
                  <a:pt x="839788" y="3300541"/>
                </a:lnTo>
                <a:lnTo>
                  <a:pt x="0" y="1852631"/>
                </a:lnTo>
                <a:lnTo>
                  <a:pt x="0" y="0"/>
                </a:lnTo>
                <a:close/>
              </a:path>
            </a:pathLst>
          </a:custGeom>
          <a:solidFill>
            <a:srgbClr val="16654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ctrTitle"/>
          </p:nvPr>
        </p:nvSpPr>
        <p:spPr>
          <a:xfrm>
            <a:off x="3438314" y="2261762"/>
            <a:ext cx="7913899" cy="2387600"/>
          </a:xfrm>
        </p:spPr>
        <p:txBody>
          <a:bodyPr anchor="b"/>
          <a:lstStyle>
            <a:lvl1pPr algn="l">
              <a:defRPr sz="6000" b="1" spc="300" baseline="0">
                <a:solidFill>
                  <a:schemeClr val="bg1"/>
                </a:solidFill>
              </a:defRPr>
            </a:lvl1pPr>
          </a:lstStyle>
          <a:p>
            <a:pPr fontAlgn="auto"/>
            <a:r>
              <a:rPr lang="zh-CN" altLang="en-US" strike="noStrike" noProof="1" dirty="0" smtClean="0"/>
              <a:t>单击此处编辑母版标题样式</a:t>
            </a:r>
            <a:endParaRPr lang="zh-CN" altLang="en-US" strike="noStrike" noProof="1" dirty="0"/>
          </a:p>
        </p:txBody>
      </p:sp>
      <p:sp>
        <p:nvSpPr>
          <p:cNvPr id="3" name="副标题 2"/>
          <p:cNvSpPr>
            <a:spLocks noGrp="1"/>
          </p:cNvSpPr>
          <p:nvPr>
            <p:ph type="subTitle" idx="1"/>
          </p:nvPr>
        </p:nvSpPr>
        <p:spPr>
          <a:xfrm>
            <a:off x="3438314" y="4741437"/>
            <a:ext cx="7913899" cy="1655762"/>
          </a:xfrm>
        </p:spPr>
        <p:txBody>
          <a:bodyPr/>
          <a:lstStyle>
            <a:lvl1pPr marL="0" indent="0" algn="l">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1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p:sp>
        <p:nvSpPr>
          <p:cNvPr id="3074"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3075" name="文本占位符 2"/>
          <p:cNvSpPr>
            <a:spLocks noGrp="1"/>
          </p:cNvSpPr>
          <p:nvPr>
            <p:ph type="body"/>
          </p:nvPr>
        </p:nvSpPr>
        <p:spPr>
          <a:xfrm>
            <a:off x="838200" y="1825625"/>
            <a:ext cx="10515600" cy="4351338"/>
          </a:xfrm>
          <a:prstGeom prst="rect">
            <a:avLst/>
          </a:prstGeom>
          <a:noFill/>
          <a:ln w="9525">
            <a:noFill/>
          </a:ln>
        </p:spPr>
        <p:txBody>
          <a:bodyPr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2A8D2A4B-6B55-4738-B7E3-8F0F6C09A17B}"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jpeg"/><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jpeg"/><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455988" y="2827338"/>
            <a:ext cx="7913688" cy="1804988"/>
          </a:xfr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altLang="zh-CN" sz="6000" b="1" i="0" u="none" strike="noStrike" kern="1200" cap="none" spc="300" normalizeH="0" baseline="0" noProof="0" dirty="0" smtClean="0">
                <a:ln>
                  <a:noFill/>
                </a:ln>
                <a:solidFill>
                  <a:schemeClr val="bg1"/>
                </a:solidFill>
                <a:effectLst/>
                <a:uLnTx/>
                <a:uFillTx/>
                <a:latin typeface="Georgia" panose="02040502050405020303" charset="0"/>
                <a:ea typeface="+mj-ea"/>
                <a:cs typeface="Georgia" panose="02040502050405020303" charset="0"/>
              </a:rPr>
              <a:t>La sous-nutrition dans le monde </a:t>
            </a:r>
            <a:endParaRPr kumimoji="0" lang="fr-FR" altLang="zh-CN" sz="6000" b="1" i="0" u="none" strike="noStrike" kern="1200" cap="none" spc="300" normalizeH="0" baseline="0" noProof="0" dirty="0" smtClean="0">
              <a:ln>
                <a:noFill/>
              </a:ln>
              <a:solidFill>
                <a:schemeClr val="bg1"/>
              </a:solidFill>
              <a:effectLst/>
              <a:uLnTx/>
              <a:uFillTx/>
              <a:latin typeface="Georgia" panose="02040502050405020303" charset="0"/>
              <a:ea typeface="+mj-ea"/>
              <a:cs typeface="Georgia" panose="02040502050405020303" charset="0"/>
            </a:endParaRPr>
          </a:p>
        </p:txBody>
      </p:sp>
      <p:sp>
        <p:nvSpPr>
          <p:cNvPr id="15362" name="Text Box 2"/>
          <p:cNvSpPr txBox="1"/>
          <p:nvPr/>
        </p:nvSpPr>
        <p:spPr>
          <a:xfrm>
            <a:off x="7339013" y="4805363"/>
            <a:ext cx="2576512" cy="398462"/>
          </a:xfrm>
          <a:prstGeom prst="rect">
            <a:avLst/>
          </a:prstGeom>
          <a:noFill/>
          <a:ln w="9525">
            <a:noFill/>
          </a:ln>
        </p:spPr>
        <p:txBody>
          <a:bodyPr wrap="square" anchor="t">
            <a:spAutoFit/>
          </a:bodyPr>
          <a:p>
            <a:r>
              <a:rPr lang="fr-FR" altLang="en-US" sz="2000">
                <a:solidFill>
                  <a:schemeClr val="bg1"/>
                </a:solidFill>
                <a:latin typeface="Georgia" panose="02040502050405020303" charset="0"/>
                <a:ea typeface="Microsoft YaHei Light" panose="020B0502040204020203" pitchFamily="34" charset="-122"/>
              </a:rPr>
              <a:t>Données FAO  2013</a:t>
            </a:r>
            <a:endParaRPr lang="fr-FR" altLang="en-US" sz="2000">
              <a:solidFill>
                <a:schemeClr val="bg1"/>
              </a:solidFill>
              <a:latin typeface="Georgia" panose="02040502050405020303" charset="0"/>
              <a:ea typeface="Microsoft YaHei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newsflash/>
      </p:transition>
    </mc:Choice>
    <mc:Fallback>
      <p:transition>
        <p:newsfla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Title 2"/>
          <p:cNvSpPr>
            <a:spLocks noGrp="1"/>
          </p:cNvSpPr>
          <p:nvPr>
            <p:ph type="ctrTitle"/>
          </p:nvPr>
        </p:nvSpPr>
        <p:spPr>
          <a:xfrm>
            <a:off x="3747770" y="1433195"/>
            <a:ext cx="7914005" cy="1029970"/>
          </a:xfrm>
        </p:spPr>
        <p:txBody>
          <a:bodyPr anchor="b"/>
          <a:p>
            <a:pPr algn="ctr" defTabSz="914400">
              <a:buClrTx/>
              <a:buSzTx/>
              <a:buFontTx/>
            </a:pPr>
            <a:r>
              <a:rPr lang="fr-FR" altLang="en-US" sz="2400" i="1" kern="1200" baseline="0">
                <a:latin typeface="Georgia" panose="02040502050405020303" charset="0"/>
                <a:ea typeface="Arial" panose="020B0604020202020204" pitchFamily="34" charset="0"/>
                <a:cs typeface="+mj-cs"/>
              </a:rPr>
              <a:t>Le gaspillage</a:t>
            </a:r>
            <a:r>
              <a:rPr lang="fr-FR" altLang="en-US" sz="1800" i="1" kern="1200" baseline="0">
                <a:latin typeface="Georgia" panose="02040502050405020303" charset="0"/>
                <a:ea typeface="Arial" panose="020B0604020202020204" pitchFamily="34" charset="0"/>
                <a:cs typeface="+mj-cs"/>
              </a:rPr>
              <a:t> </a:t>
            </a:r>
            <a:r>
              <a:rPr lang="fr-FR" altLang="en-US" kern="1200" baseline="0">
                <a:latin typeface="+mj-lt"/>
                <a:ea typeface="Arial" panose="020B0604020202020204" pitchFamily="34" charset="0"/>
                <a:cs typeface="+mj-cs"/>
              </a:rPr>
              <a:t> </a:t>
            </a:r>
            <a:endParaRPr lang="fr-FR" altLang="en-US" kern="1200" baseline="0">
              <a:latin typeface="+mj-lt"/>
              <a:ea typeface="Arial" panose="020B0604020202020204" pitchFamily="34" charset="0"/>
              <a:cs typeface="+mj-cs"/>
            </a:endParaRPr>
          </a:p>
        </p:txBody>
      </p:sp>
      <p:pic>
        <p:nvPicPr>
          <p:cNvPr id="2" name="Picture 1" descr="gaspillage-alimentaire-dechets-nourriture-fruit"/>
          <p:cNvPicPr>
            <a:picLocks noChangeAspect="1"/>
          </p:cNvPicPr>
          <p:nvPr/>
        </p:nvPicPr>
        <p:blipFill>
          <a:blip r:embed="rId1"/>
          <a:stretch>
            <a:fillRect/>
          </a:stretch>
        </p:blipFill>
        <p:spPr>
          <a:xfrm>
            <a:off x="3587750" y="2592705"/>
            <a:ext cx="8604885" cy="4265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Table  population</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28" name="矩形 5"/>
          <p:cNvSpPr/>
          <p:nvPr/>
        </p:nvSpPr>
        <p:spPr>
          <a:xfrm>
            <a:off x="8270875" y="2613025"/>
            <a:ext cx="3100388" cy="736600"/>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rPr>
              <a:t>Organisation des Nations unies pour l'alimentation </a:t>
            </a:r>
            <a:endParaRPr lang="zh-CN" altLang="en-US" sz="1400" dirty="0">
              <a:solidFill>
                <a:schemeClr val="bg1"/>
              </a:solidFill>
              <a:latin typeface="Georgia" panose="02040502050405020303" charset="0"/>
              <a:ea typeface="Arial" panose="020B0604020202020204" pitchFamily="34" charset="0"/>
            </a:endParaRPr>
          </a:p>
        </p:txBody>
      </p:sp>
      <p:sp>
        <p:nvSpPr>
          <p:cNvPr id="26629" name="矩形 6"/>
          <p:cNvSpPr/>
          <p:nvPr/>
        </p:nvSpPr>
        <p:spPr>
          <a:xfrm>
            <a:off x="8251825" y="4919663"/>
            <a:ext cx="3100388" cy="522287"/>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chaque ligne reprente un pays et sa population en valuer </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631" name="矩形 11"/>
          <p:cNvSpPr/>
          <p:nvPr/>
        </p:nvSpPr>
        <p:spPr>
          <a:xfrm>
            <a:off x="9158288" y="2095500"/>
            <a:ext cx="100203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Source</a:t>
            </a:r>
            <a:r>
              <a:rPr lang="fr-FR" altLang="zh-CN" dirty="0">
                <a:solidFill>
                  <a:schemeClr val="bg1"/>
                </a:solidFill>
                <a:latin typeface="Calibri" panose="020F0502020204030204" pitchFamily="34" charset="0"/>
                <a:ea typeface="Microsoft YaHei Light" panose="020B0502040204020203" pitchFamily="34" charset="-122"/>
              </a:rPr>
              <a:t> </a:t>
            </a:r>
            <a:endParaRPr lang="fr-FR" altLang="zh-CN" dirty="0">
              <a:solidFill>
                <a:schemeClr val="bg1"/>
              </a:solidFill>
              <a:latin typeface="Calibri" panose="020F0502020204030204" pitchFamily="34" charset="0"/>
              <a:ea typeface="Arial" panose="020B0604020202020204" pitchFamily="34" charset="0"/>
            </a:endParaRPr>
          </a:p>
        </p:txBody>
      </p:sp>
      <p:sp>
        <p:nvSpPr>
          <p:cNvPr id="26632" name="矩形 12"/>
          <p:cNvSpPr/>
          <p:nvPr/>
        </p:nvSpPr>
        <p:spPr>
          <a:xfrm>
            <a:off x="9264650" y="4397375"/>
            <a:ext cx="164592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Signification</a:t>
            </a:r>
            <a:r>
              <a:rPr lang="fr-FR" altLang="zh-CN" sz="1400" dirty="0">
                <a:solidFill>
                  <a:schemeClr val="bg1"/>
                </a:solidFill>
                <a:latin typeface="Georgia" panose="02040502050405020303" charset="0"/>
                <a:ea typeface="Microsoft YaHei Light" panose="020B0502040204020203" pitchFamily="34" charset="-122"/>
              </a:rPr>
              <a:t> </a:t>
            </a:r>
            <a:endParaRPr lang="fr-FR" altLang="zh-CN" sz="1400" dirty="0">
              <a:solidFill>
                <a:schemeClr val="bg1"/>
              </a:solidFill>
              <a:latin typeface="Georgia" panose="02040502050405020303" charset="0"/>
              <a:ea typeface="Arial" panose="020B0604020202020204" pitchFamily="34" charset="0"/>
            </a:endParaRPr>
          </a:p>
        </p:txBody>
      </p:sp>
      <p:grpSp>
        <p:nvGrpSpPr>
          <p:cNvPr id="26633" name="组合 16"/>
          <p:cNvGrpSpPr/>
          <p:nvPr/>
        </p:nvGrpSpPr>
        <p:grpSpPr>
          <a:xfrm>
            <a:off x="8529638" y="2017713"/>
            <a:ext cx="276225" cy="366712"/>
            <a:chOff x="2443163" y="2125663"/>
            <a:chExt cx="315913" cy="511175"/>
          </a:xfrm>
        </p:grpSpPr>
        <p:sp>
          <p:nvSpPr>
            <p:cNvPr id="26634"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6635"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6636"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6637"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6638"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6639"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6640"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6641"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6642" name="Picture 1" descr="population"/>
          <p:cNvPicPr>
            <a:picLocks noChangeAspect="1"/>
          </p:cNvPicPr>
          <p:nvPr/>
        </p:nvPicPr>
        <p:blipFill>
          <a:blip r:embed="rId1"/>
          <a:stretch>
            <a:fillRect/>
          </a:stretch>
        </p:blipFill>
        <p:spPr>
          <a:xfrm>
            <a:off x="809625" y="1544638"/>
            <a:ext cx="7210425" cy="3930650"/>
          </a:xfrm>
          <a:prstGeom prst="rect">
            <a:avLst/>
          </a:prstGeom>
          <a:noFill/>
          <a:ln w="9525">
            <a:noFill/>
          </a:ln>
        </p:spPr>
      </p:pic>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Table SOUS-ALIMENTATION</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652" name="矩形 5"/>
          <p:cNvSpPr/>
          <p:nvPr/>
        </p:nvSpPr>
        <p:spPr>
          <a:xfrm>
            <a:off x="8270875" y="2613025"/>
            <a:ext cx="3100388" cy="736600"/>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rPr>
              <a:t>Organisation des Nations unies pour l'alimentation </a:t>
            </a:r>
            <a:endParaRPr lang="zh-CN" altLang="en-US" sz="1400" dirty="0">
              <a:solidFill>
                <a:schemeClr val="bg1"/>
              </a:solidFill>
              <a:latin typeface="Georgia" panose="02040502050405020303" charset="0"/>
              <a:ea typeface="Arial" panose="020B0604020202020204" pitchFamily="34" charset="0"/>
            </a:endParaRPr>
          </a:p>
        </p:txBody>
      </p:sp>
      <p:sp>
        <p:nvSpPr>
          <p:cNvPr id="27653" name="矩形 6"/>
          <p:cNvSpPr/>
          <p:nvPr/>
        </p:nvSpPr>
        <p:spPr>
          <a:xfrm>
            <a:off x="8253413" y="4953000"/>
            <a:ext cx="3100387" cy="522288"/>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chaque ligne represente un pays et sa population en valuer </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655" name="矩形 11"/>
          <p:cNvSpPr/>
          <p:nvPr/>
        </p:nvSpPr>
        <p:spPr>
          <a:xfrm>
            <a:off x="9158288" y="2095500"/>
            <a:ext cx="100203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Source</a:t>
            </a:r>
            <a:r>
              <a:rPr lang="fr-FR" altLang="zh-CN" dirty="0">
                <a:solidFill>
                  <a:schemeClr val="bg1"/>
                </a:solidFill>
                <a:latin typeface="Calibri" panose="020F0502020204030204" pitchFamily="34" charset="0"/>
                <a:ea typeface="Microsoft YaHei Light" panose="020B0502040204020203" pitchFamily="34" charset="-122"/>
              </a:rPr>
              <a:t> </a:t>
            </a:r>
            <a:endParaRPr lang="fr-FR" altLang="zh-CN" dirty="0">
              <a:solidFill>
                <a:schemeClr val="bg1"/>
              </a:solidFill>
              <a:latin typeface="Calibri" panose="020F0502020204030204" pitchFamily="34" charset="0"/>
              <a:ea typeface="Arial" panose="020B0604020202020204" pitchFamily="34" charset="0"/>
            </a:endParaRPr>
          </a:p>
        </p:txBody>
      </p:sp>
      <p:sp>
        <p:nvSpPr>
          <p:cNvPr id="27656" name="矩形 12"/>
          <p:cNvSpPr/>
          <p:nvPr/>
        </p:nvSpPr>
        <p:spPr>
          <a:xfrm>
            <a:off x="9264650" y="4397375"/>
            <a:ext cx="166370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Signification </a:t>
            </a:r>
            <a:endParaRPr lang="fr-FR" altLang="zh-CN" sz="2000" dirty="0">
              <a:solidFill>
                <a:schemeClr val="bg1"/>
              </a:solidFill>
              <a:latin typeface="Georgia" panose="02040502050405020303" charset="0"/>
              <a:ea typeface="Arial" panose="020B0604020202020204" pitchFamily="34" charset="0"/>
            </a:endParaRPr>
          </a:p>
        </p:txBody>
      </p:sp>
      <p:grpSp>
        <p:nvGrpSpPr>
          <p:cNvPr id="27657" name="组合 16"/>
          <p:cNvGrpSpPr/>
          <p:nvPr/>
        </p:nvGrpSpPr>
        <p:grpSpPr>
          <a:xfrm>
            <a:off x="8529638" y="2017713"/>
            <a:ext cx="276225" cy="366712"/>
            <a:chOff x="2443163" y="2125663"/>
            <a:chExt cx="315913" cy="511175"/>
          </a:xfrm>
        </p:grpSpPr>
        <p:sp>
          <p:nvSpPr>
            <p:cNvPr id="27658"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7659"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7660"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7661"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7662"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7663"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7664"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7665"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7666" name="Picture 5" descr="sous_alimentation"/>
          <p:cNvPicPr>
            <a:picLocks noChangeAspect="1"/>
          </p:cNvPicPr>
          <p:nvPr/>
        </p:nvPicPr>
        <p:blipFill>
          <a:blip r:embed="rId1"/>
          <a:stretch>
            <a:fillRect/>
          </a:stretch>
        </p:blipFill>
        <p:spPr>
          <a:xfrm>
            <a:off x="838200" y="1924050"/>
            <a:ext cx="7150100" cy="3919538"/>
          </a:xfrm>
          <a:prstGeom prst="rect">
            <a:avLst/>
          </a:prstGeom>
          <a:noFill/>
          <a:ln w="9525">
            <a:noFill/>
          </a:ln>
        </p:spPr>
      </p:pic>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Table Animaux</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676" name="矩形 5"/>
          <p:cNvSpPr/>
          <p:nvPr/>
        </p:nvSpPr>
        <p:spPr>
          <a:xfrm>
            <a:off x="8270875" y="2613025"/>
            <a:ext cx="3100388" cy="736600"/>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rPr>
              <a:t>Organisation des Nations unies pour l'alimentation </a:t>
            </a:r>
            <a:endParaRPr lang="zh-CN" altLang="en-US" sz="1400" dirty="0">
              <a:solidFill>
                <a:schemeClr val="bg1"/>
              </a:solidFill>
              <a:latin typeface="Georgia" panose="02040502050405020303" charset="0"/>
              <a:ea typeface="Arial" panose="020B0604020202020204" pitchFamily="34" charset="0"/>
            </a:endParaRPr>
          </a:p>
        </p:txBody>
      </p:sp>
      <p:sp>
        <p:nvSpPr>
          <p:cNvPr id="28677" name="矩形 6"/>
          <p:cNvSpPr/>
          <p:nvPr/>
        </p:nvSpPr>
        <p:spPr>
          <a:xfrm>
            <a:off x="8251825" y="4919663"/>
            <a:ext cx="3100388" cy="522287"/>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chaque ligne reprente un pays et ses produits d'origine animal  </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679" name="矩形 11"/>
          <p:cNvSpPr/>
          <p:nvPr/>
        </p:nvSpPr>
        <p:spPr>
          <a:xfrm>
            <a:off x="9158288" y="2095500"/>
            <a:ext cx="100203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Source</a:t>
            </a:r>
            <a:r>
              <a:rPr lang="fr-FR" altLang="zh-CN" dirty="0">
                <a:solidFill>
                  <a:schemeClr val="bg1"/>
                </a:solidFill>
                <a:latin typeface="Calibri" panose="020F0502020204030204" pitchFamily="34" charset="0"/>
                <a:ea typeface="Microsoft YaHei Light" panose="020B0502040204020203" pitchFamily="34" charset="-122"/>
              </a:rPr>
              <a:t> </a:t>
            </a:r>
            <a:endParaRPr lang="fr-FR" altLang="zh-CN" dirty="0">
              <a:solidFill>
                <a:schemeClr val="bg1"/>
              </a:solidFill>
              <a:latin typeface="Calibri" panose="020F0502020204030204" pitchFamily="34" charset="0"/>
              <a:ea typeface="Arial" panose="020B0604020202020204" pitchFamily="34" charset="0"/>
            </a:endParaRPr>
          </a:p>
        </p:txBody>
      </p:sp>
      <p:sp>
        <p:nvSpPr>
          <p:cNvPr id="28680" name="矩形 12"/>
          <p:cNvSpPr/>
          <p:nvPr/>
        </p:nvSpPr>
        <p:spPr>
          <a:xfrm>
            <a:off x="9264650" y="4397375"/>
            <a:ext cx="160274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Signification</a:t>
            </a:r>
            <a:endParaRPr lang="fr-FR" altLang="zh-CN" sz="2000" dirty="0">
              <a:solidFill>
                <a:schemeClr val="bg1"/>
              </a:solidFill>
              <a:latin typeface="Georgia" panose="02040502050405020303" charset="0"/>
              <a:ea typeface="Arial" panose="020B0604020202020204" pitchFamily="34" charset="0"/>
            </a:endParaRPr>
          </a:p>
        </p:txBody>
      </p:sp>
      <p:grpSp>
        <p:nvGrpSpPr>
          <p:cNvPr id="28681" name="组合 16"/>
          <p:cNvGrpSpPr/>
          <p:nvPr/>
        </p:nvGrpSpPr>
        <p:grpSpPr>
          <a:xfrm>
            <a:off x="8529638" y="2017713"/>
            <a:ext cx="276225" cy="366712"/>
            <a:chOff x="2443163" y="2125663"/>
            <a:chExt cx="315913" cy="511175"/>
          </a:xfrm>
        </p:grpSpPr>
        <p:sp>
          <p:nvSpPr>
            <p:cNvPr id="28682"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8683"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8684"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8685"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8686"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8687"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8688"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8689"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8690" name="Picture 5" descr="animaux"/>
          <p:cNvPicPr>
            <a:picLocks noChangeAspect="1"/>
          </p:cNvPicPr>
          <p:nvPr/>
        </p:nvPicPr>
        <p:blipFill>
          <a:blip r:embed="rId1"/>
          <a:stretch>
            <a:fillRect/>
          </a:stretch>
        </p:blipFill>
        <p:spPr>
          <a:xfrm>
            <a:off x="838200" y="1924050"/>
            <a:ext cx="7150100" cy="3797300"/>
          </a:xfrm>
          <a:prstGeom prst="rect">
            <a:avLst/>
          </a:prstGeom>
          <a:noFill/>
          <a:ln w="9525">
            <a:noFill/>
          </a:ln>
        </p:spPr>
      </p:pic>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Table vegetaux</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9700" name="矩形 5"/>
          <p:cNvSpPr/>
          <p:nvPr/>
        </p:nvSpPr>
        <p:spPr>
          <a:xfrm>
            <a:off x="8270875" y="2613025"/>
            <a:ext cx="3100388" cy="736600"/>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rPr>
              <a:t>Organisation des Nations unies pour l'alimentation </a:t>
            </a:r>
            <a:endParaRPr lang="zh-CN" altLang="en-US" sz="1400" dirty="0">
              <a:solidFill>
                <a:schemeClr val="bg1"/>
              </a:solidFill>
              <a:latin typeface="Georgia" panose="02040502050405020303" charset="0"/>
              <a:ea typeface="Arial" panose="020B0604020202020204" pitchFamily="34" charset="0"/>
            </a:endParaRPr>
          </a:p>
        </p:txBody>
      </p:sp>
      <p:sp>
        <p:nvSpPr>
          <p:cNvPr id="29701" name="矩形 6"/>
          <p:cNvSpPr/>
          <p:nvPr/>
        </p:nvSpPr>
        <p:spPr>
          <a:xfrm>
            <a:off x="8251825" y="4919663"/>
            <a:ext cx="3100388" cy="522287"/>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chaque ligne reprente un pays et ses produits d'origine  vegetal</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9703" name="矩形 11"/>
          <p:cNvSpPr/>
          <p:nvPr/>
        </p:nvSpPr>
        <p:spPr>
          <a:xfrm>
            <a:off x="9158288" y="2095500"/>
            <a:ext cx="873125" cy="368300"/>
          </a:xfrm>
          <a:prstGeom prst="rect">
            <a:avLst/>
          </a:prstGeom>
          <a:noFill/>
          <a:ln w="9525">
            <a:noFill/>
          </a:ln>
        </p:spPr>
        <p:txBody>
          <a:bodyPr wrap="none" anchor="t">
            <a:spAutoFit/>
          </a:bodyPr>
          <a:p>
            <a:r>
              <a:rPr lang="fr-FR" altLang="zh-CN" dirty="0">
                <a:solidFill>
                  <a:schemeClr val="bg1"/>
                </a:solidFill>
                <a:latin typeface="Georgia" panose="02040502050405020303" charset="0"/>
                <a:ea typeface="Microsoft YaHei Light" panose="020B0502040204020203" pitchFamily="34" charset="-122"/>
              </a:rPr>
              <a:t>Source</a:t>
            </a:r>
            <a:endParaRPr lang="fr-FR" altLang="zh-CN" dirty="0">
              <a:solidFill>
                <a:schemeClr val="bg1"/>
              </a:solidFill>
              <a:latin typeface="Calibri" panose="020F0502020204030204" pitchFamily="34" charset="0"/>
              <a:ea typeface="Arial" panose="020B0604020202020204" pitchFamily="34" charset="0"/>
            </a:endParaRPr>
          </a:p>
        </p:txBody>
      </p:sp>
      <p:sp>
        <p:nvSpPr>
          <p:cNvPr id="29704" name="矩形 12"/>
          <p:cNvSpPr/>
          <p:nvPr/>
        </p:nvSpPr>
        <p:spPr>
          <a:xfrm>
            <a:off x="9264650" y="4397375"/>
            <a:ext cx="160274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Signification</a:t>
            </a:r>
            <a:endParaRPr lang="fr-FR" altLang="zh-CN" sz="2000" dirty="0">
              <a:solidFill>
                <a:schemeClr val="bg1"/>
              </a:solidFill>
              <a:latin typeface="Georgia" panose="02040502050405020303" charset="0"/>
              <a:ea typeface="Arial" panose="020B0604020202020204" pitchFamily="34" charset="0"/>
            </a:endParaRPr>
          </a:p>
        </p:txBody>
      </p:sp>
      <p:grpSp>
        <p:nvGrpSpPr>
          <p:cNvPr id="29705" name="组合 16"/>
          <p:cNvGrpSpPr/>
          <p:nvPr/>
        </p:nvGrpSpPr>
        <p:grpSpPr>
          <a:xfrm>
            <a:off x="8529638" y="2017713"/>
            <a:ext cx="276225" cy="366712"/>
            <a:chOff x="2443163" y="2125663"/>
            <a:chExt cx="315913" cy="511175"/>
          </a:xfrm>
        </p:grpSpPr>
        <p:sp>
          <p:nvSpPr>
            <p:cNvPr id="29706"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9707"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9708"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9709"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9710"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9711"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9712"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9713"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9714" name="Picture 1" descr="vegetaux"/>
          <p:cNvPicPr>
            <a:picLocks noChangeAspect="1"/>
          </p:cNvPicPr>
          <p:nvPr/>
        </p:nvPicPr>
        <p:blipFill>
          <a:blip r:embed="rId1"/>
          <a:stretch>
            <a:fillRect/>
          </a:stretch>
        </p:blipFill>
        <p:spPr>
          <a:xfrm>
            <a:off x="839788" y="1924050"/>
            <a:ext cx="7148512" cy="3795713"/>
          </a:xfrm>
          <a:prstGeom prst="rect">
            <a:avLst/>
          </a:prstGeom>
          <a:noFill/>
          <a:ln w="9525">
            <a:noFill/>
          </a:ln>
        </p:spPr>
      </p:pic>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Table ceréales</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724" name="矩形 5"/>
          <p:cNvSpPr/>
          <p:nvPr/>
        </p:nvSpPr>
        <p:spPr>
          <a:xfrm>
            <a:off x="8270875" y="2613025"/>
            <a:ext cx="3100388" cy="736600"/>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rPr>
              <a:t>Organisation des Nations unies pour l'alimentation </a:t>
            </a:r>
            <a:endParaRPr lang="zh-CN" altLang="en-US" sz="1400" dirty="0">
              <a:solidFill>
                <a:schemeClr val="bg1"/>
              </a:solidFill>
              <a:latin typeface="Georgia" panose="02040502050405020303" charset="0"/>
              <a:ea typeface="Arial" panose="020B0604020202020204" pitchFamily="34" charset="0"/>
            </a:endParaRPr>
          </a:p>
        </p:txBody>
      </p:sp>
      <p:sp>
        <p:nvSpPr>
          <p:cNvPr id="30725" name="矩形 6"/>
          <p:cNvSpPr/>
          <p:nvPr/>
        </p:nvSpPr>
        <p:spPr>
          <a:xfrm>
            <a:off x="8251825" y="4919663"/>
            <a:ext cx="3100388" cy="522287"/>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chaque ligne reprente un pays et les  produits d'origine ceréales </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0727" name="矩形 11"/>
          <p:cNvSpPr/>
          <p:nvPr/>
        </p:nvSpPr>
        <p:spPr>
          <a:xfrm>
            <a:off x="9158288" y="2095500"/>
            <a:ext cx="100203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Source</a:t>
            </a:r>
            <a:r>
              <a:rPr lang="fr-FR" altLang="zh-CN" dirty="0">
                <a:solidFill>
                  <a:schemeClr val="bg1"/>
                </a:solidFill>
                <a:latin typeface="Calibri" panose="020F0502020204030204" pitchFamily="34" charset="0"/>
                <a:ea typeface="Microsoft YaHei Light" panose="020B0502040204020203" pitchFamily="34" charset="-122"/>
              </a:rPr>
              <a:t> </a:t>
            </a:r>
            <a:endParaRPr lang="fr-FR" altLang="zh-CN" dirty="0">
              <a:solidFill>
                <a:schemeClr val="bg1"/>
              </a:solidFill>
              <a:latin typeface="Calibri" panose="020F0502020204030204" pitchFamily="34" charset="0"/>
              <a:ea typeface="Arial" panose="020B0604020202020204" pitchFamily="34" charset="0"/>
            </a:endParaRPr>
          </a:p>
        </p:txBody>
      </p:sp>
      <p:sp>
        <p:nvSpPr>
          <p:cNvPr id="30728" name="矩形 12"/>
          <p:cNvSpPr/>
          <p:nvPr/>
        </p:nvSpPr>
        <p:spPr>
          <a:xfrm>
            <a:off x="9264650" y="4397375"/>
            <a:ext cx="164592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rPr>
              <a:t>Signification</a:t>
            </a:r>
            <a:r>
              <a:rPr lang="fr-FR" altLang="zh-CN" sz="1400" dirty="0">
                <a:solidFill>
                  <a:schemeClr val="bg1"/>
                </a:solidFill>
                <a:latin typeface="Georgia" panose="02040502050405020303" charset="0"/>
                <a:ea typeface="Microsoft YaHei Light" panose="020B0502040204020203" pitchFamily="34" charset="-122"/>
              </a:rPr>
              <a:t> </a:t>
            </a:r>
            <a:endParaRPr lang="fr-FR" altLang="zh-CN" sz="1400" dirty="0">
              <a:solidFill>
                <a:schemeClr val="bg1"/>
              </a:solidFill>
              <a:latin typeface="Georgia" panose="02040502050405020303" charset="0"/>
              <a:ea typeface="Arial" panose="020B0604020202020204" pitchFamily="34" charset="0"/>
            </a:endParaRPr>
          </a:p>
        </p:txBody>
      </p:sp>
      <p:grpSp>
        <p:nvGrpSpPr>
          <p:cNvPr id="30729" name="组合 16"/>
          <p:cNvGrpSpPr/>
          <p:nvPr/>
        </p:nvGrpSpPr>
        <p:grpSpPr>
          <a:xfrm>
            <a:off x="8529638" y="2017713"/>
            <a:ext cx="276225" cy="366712"/>
            <a:chOff x="2443163" y="2125663"/>
            <a:chExt cx="315913" cy="511175"/>
          </a:xfrm>
        </p:grpSpPr>
        <p:sp>
          <p:nvSpPr>
            <p:cNvPr id="30730"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0731"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0732"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0733"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0734"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0735"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0736"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0737"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30738" name="Picture 5" descr="céreales"/>
          <p:cNvPicPr>
            <a:picLocks noChangeAspect="1"/>
          </p:cNvPicPr>
          <p:nvPr/>
        </p:nvPicPr>
        <p:blipFill>
          <a:blip r:embed="rId1"/>
          <a:stretch>
            <a:fillRect/>
          </a:stretch>
        </p:blipFill>
        <p:spPr>
          <a:xfrm>
            <a:off x="839788" y="1924050"/>
            <a:ext cx="7148512" cy="3795713"/>
          </a:xfrm>
          <a:prstGeom prst="rect">
            <a:avLst/>
          </a:prstGeom>
          <a:noFill/>
          <a:ln w="9525">
            <a:noFill/>
          </a:ln>
        </p:spPr>
      </p:pic>
    </p:spTree>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Agregation</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97875" y="379095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556" name="矩形 5"/>
          <p:cNvSpPr/>
          <p:nvPr/>
        </p:nvSpPr>
        <p:spPr>
          <a:xfrm>
            <a:off x="8270875" y="2613025"/>
            <a:ext cx="3100388" cy="522288"/>
          </a:xfrm>
          <a:prstGeom prst="rect">
            <a:avLst/>
          </a:prstGeom>
          <a:noFill/>
          <a:ln w="9525">
            <a:noFill/>
          </a:ln>
        </p:spPr>
        <p:txBody>
          <a:bodyPr wrap="square"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cs typeface="Arial" panose="020B0604020202020204" pitchFamily="34" charset="0"/>
              </a:rPr>
              <a:t> </a:t>
            </a:r>
            <a:r>
              <a:rPr lang="fr-FR" altLang="zh-CN" sz="1400" dirty="0">
                <a:solidFill>
                  <a:schemeClr val="bg1"/>
                </a:solidFill>
                <a:latin typeface="Georgia" panose="02040502050405020303" charset="0"/>
                <a:ea typeface="Microsoft YaHei Light" panose="020B0502040204020203" pitchFamily="34" charset="-122"/>
                <a:cs typeface="Arial" panose="020B0604020202020204" pitchFamily="34" charset="0"/>
              </a:rPr>
              <a:t>Fonction : groupby </a:t>
            </a:r>
            <a:endParaRPr lang="fr-FR" altLang="zh-CN" sz="1400" dirty="0">
              <a:solidFill>
                <a:schemeClr val="bg1"/>
              </a:solidFill>
              <a:latin typeface="Georgia" panose="02040502050405020303" charset="0"/>
              <a:ea typeface="Arial" panose="020B0604020202020204" pitchFamily="34" charset="0"/>
            </a:endParaRPr>
          </a:p>
        </p:txBody>
      </p:sp>
      <p:sp>
        <p:nvSpPr>
          <p:cNvPr id="23557" name="矩形 6"/>
          <p:cNvSpPr/>
          <p:nvPr/>
        </p:nvSpPr>
        <p:spPr>
          <a:xfrm>
            <a:off x="8391525" y="4668838"/>
            <a:ext cx="3100388" cy="521970"/>
          </a:xfrm>
          <a:prstGeom prst="rect">
            <a:avLst/>
          </a:prstGeom>
          <a:noFill/>
          <a:ln w="9525">
            <a:noFill/>
          </a:ln>
        </p:spPr>
        <p:txBody>
          <a:bodyPr wrap="square"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la fonction groupby  a fait la moyennes de  produit</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559" name="矩形 11"/>
          <p:cNvSpPr/>
          <p:nvPr/>
        </p:nvSpPr>
        <p:spPr>
          <a:xfrm>
            <a:off x="9158288" y="2095500"/>
            <a:ext cx="1243965"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Agrégation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23560" name="组合 16"/>
          <p:cNvGrpSpPr/>
          <p:nvPr/>
        </p:nvGrpSpPr>
        <p:grpSpPr>
          <a:xfrm>
            <a:off x="8529638" y="2017713"/>
            <a:ext cx="276225" cy="366712"/>
            <a:chOff x="2443163" y="2125663"/>
            <a:chExt cx="315913" cy="511175"/>
          </a:xfrm>
        </p:grpSpPr>
        <p:sp>
          <p:nvSpPr>
            <p:cNvPr id="23561"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3562"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3563"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3564"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3565"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3566"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3567"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3568" name="Freeform 9"/>
          <p:cNvSpPr>
            <a:spLocks noEditPoints="1"/>
          </p:cNvSpPr>
          <p:nvPr/>
        </p:nvSpPr>
        <p:spPr>
          <a:xfrm>
            <a:off x="8491538" y="3908425"/>
            <a:ext cx="338137"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3569" name="Picture 1" descr="groupby"/>
          <p:cNvPicPr>
            <a:picLocks noChangeAspect="1"/>
          </p:cNvPicPr>
          <p:nvPr/>
        </p:nvPicPr>
        <p:blipFill>
          <a:blip r:embed="rId1"/>
          <a:stretch>
            <a:fillRect/>
          </a:stretch>
        </p:blipFill>
        <p:spPr>
          <a:xfrm>
            <a:off x="839788" y="1924050"/>
            <a:ext cx="7148512" cy="3797300"/>
          </a:xfrm>
          <a:prstGeom prst="rect">
            <a:avLst/>
          </a:prstGeom>
          <a:noFill/>
          <a:ln w="9525">
            <a:noFill/>
          </a:ln>
        </p:spPr>
      </p:pic>
    </p:spTree>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Jointure</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97875" y="379095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0" name="矩形 5"/>
          <p:cNvSpPr/>
          <p:nvPr/>
        </p:nvSpPr>
        <p:spPr>
          <a:xfrm>
            <a:off x="8270875" y="2613025"/>
            <a:ext cx="3100388" cy="522288"/>
          </a:xfrm>
          <a:prstGeom prst="rect">
            <a:avLst/>
          </a:prstGeom>
          <a:noFill/>
          <a:ln w="9525">
            <a:noFill/>
          </a:ln>
        </p:spPr>
        <p:txBody>
          <a:bodyPr wrap="square"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r>
              <a:rPr lang="zh-CN" altLang="en-US" sz="1400" dirty="0">
                <a:solidFill>
                  <a:schemeClr val="bg1"/>
                </a:solidFill>
                <a:latin typeface="Georgia" panose="02040502050405020303" charset="0"/>
                <a:ea typeface="Microsoft YaHei Light" panose="020B0502040204020203" pitchFamily="34" charset="-122"/>
                <a:cs typeface="Arial" panose="020B0604020202020204" pitchFamily="34" charset="0"/>
              </a:rPr>
              <a:t> </a:t>
            </a:r>
            <a:r>
              <a:rPr lang="fr-FR" altLang="zh-CN" sz="1400" dirty="0">
                <a:solidFill>
                  <a:schemeClr val="bg1"/>
                </a:solidFill>
                <a:latin typeface="Georgia" panose="02040502050405020303" charset="0"/>
                <a:ea typeface="Microsoft YaHei Light" panose="020B0502040204020203" pitchFamily="34" charset="-122"/>
                <a:cs typeface="Arial" panose="020B0604020202020204" pitchFamily="34" charset="0"/>
              </a:rPr>
              <a:t>Fonction : merge</a:t>
            </a:r>
            <a:endParaRPr lang="fr-FR" altLang="zh-CN" sz="1400" dirty="0">
              <a:solidFill>
                <a:schemeClr val="bg1"/>
              </a:solidFill>
              <a:latin typeface="Georgia" panose="02040502050405020303" charset="0"/>
              <a:ea typeface="Arial" panose="020B0604020202020204" pitchFamily="34" charset="0"/>
            </a:endParaRPr>
          </a:p>
        </p:txBody>
      </p:sp>
      <p:sp>
        <p:nvSpPr>
          <p:cNvPr id="24581" name="矩形 6"/>
          <p:cNvSpPr/>
          <p:nvPr/>
        </p:nvSpPr>
        <p:spPr>
          <a:xfrm>
            <a:off x="8391525" y="4668838"/>
            <a:ext cx="3100388" cy="521970"/>
          </a:xfrm>
          <a:prstGeom prst="rect">
            <a:avLst/>
          </a:prstGeom>
          <a:noFill/>
          <a:ln w="9525">
            <a:noFill/>
          </a:ln>
        </p:spPr>
        <p:txBody>
          <a:bodyPr wrap="square" anchor="t">
            <a:spAutoFit/>
          </a:bodyPr>
          <a:p>
            <a:pPr algn="just"/>
            <a:r>
              <a:rPr lang="fr-FR" altLang="zh-CN" sz="1400" dirty="0">
                <a:solidFill>
                  <a:schemeClr val="bg1"/>
                </a:solidFill>
                <a:latin typeface="Georgia" panose="02040502050405020303" charset="0"/>
                <a:ea typeface="Arial" panose="020B0604020202020204" pitchFamily="34" charset="0"/>
              </a:rPr>
              <a:t>coller deux tables selon une certaine condition</a:t>
            </a:r>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583" name="矩形 11"/>
          <p:cNvSpPr/>
          <p:nvPr/>
        </p:nvSpPr>
        <p:spPr>
          <a:xfrm>
            <a:off x="9158288" y="2095500"/>
            <a:ext cx="2068830" cy="398780"/>
          </a:xfrm>
          <a:prstGeom prst="rect">
            <a:avLst/>
          </a:prstGeom>
          <a:noFill/>
          <a:ln w="9525">
            <a:noFill/>
          </a:ln>
        </p:spPr>
        <p:txBody>
          <a:bodyPr wrap="none" anchor="t">
            <a:spAutoFit/>
          </a:bodyPr>
          <a:p>
            <a:r>
              <a:rPr lang="fr-FR" altLang="zh-CN" sz="2000" dirty="0">
                <a:solidFill>
                  <a:schemeClr val="bg1"/>
                </a:solidFill>
                <a:latin typeface="Georgia" panose="02040502050405020303" charset="0"/>
                <a:ea typeface="Microsoft YaHei Light" panose="020B0502040204020203" pitchFamily="34" charset="-122"/>
                <a:cs typeface="Georgia" panose="02040502050405020303" charset="0"/>
              </a:rPr>
              <a:t>Jointure interne </a:t>
            </a:r>
            <a:endParaRPr lang="fr-FR" altLang="zh-CN" sz="2000" dirty="0">
              <a:solidFill>
                <a:schemeClr val="bg1"/>
              </a:solidFill>
              <a:latin typeface="Georgia" panose="02040502050405020303" charset="0"/>
              <a:ea typeface="Arial" panose="020B0604020202020204" pitchFamily="34" charset="0"/>
              <a:cs typeface="Georgia" panose="02040502050405020303" charset="0"/>
            </a:endParaRPr>
          </a:p>
        </p:txBody>
      </p:sp>
      <p:grpSp>
        <p:nvGrpSpPr>
          <p:cNvPr id="24584" name="组合 16"/>
          <p:cNvGrpSpPr/>
          <p:nvPr/>
        </p:nvGrpSpPr>
        <p:grpSpPr>
          <a:xfrm>
            <a:off x="8529638" y="2017713"/>
            <a:ext cx="276225" cy="366712"/>
            <a:chOff x="2443163" y="2125663"/>
            <a:chExt cx="315913" cy="511175"/>
          </a:xfrm>
        </p:grpSpPr>
        <p:sp>
          <p:nvSpPr>
            <p:cNvPr id="24585"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4586"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4587"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4588"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4589"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4590"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4591"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4592" name="Freeform 9"/>
          <p:cNvSpPr>
            <a:spLocks noEditPoints="1"/>
          </p:cNvSpPr>
          <p:nvPr/>
        </p:nvSpPr>
        <p:spPr>
          <a:xfrm>
            <a:off x="8491538" y="3908425"/>
            <a:ext cx="338137"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4593" name="Picture 5" descr="merge-joncture"/>
          <p:cNvPicPr>
            <a:picLocks noChangeAspect="1"/>
          </p:cNvPicPr>
          <p:nvPr/>
        </p:nvPicPr>
        <p:blipFill>
          <a:blip r:embed="rId1"/>
          <a:stretch>
            <a:fillRect/>
          </a:stretch>
        </p:blipFill>
        <p:spPr>
          <a:xfrm>
            <a:off x="838200" y="1924050"/>
            <a:ext cx="7150100" cy="3797300"/>
          </a:xfrm>
          <a:prstGeom prst="rect">
            <a:avLst/>
          </a:prstGeom>
          <a:noFill/>
          <a:ln w="9525">
            <a:noFill/>
          </a:ln>
        </p:spPr>
      </p:pic>
      <p:sp>
        <p:nvSpPr>
          <p:cNvPr id="2" name="Zone de texte 1"/>
          <p:cNvSpPr txBox="1"/>
          <p:nvPr/>
        </p:nvSpPr>
        <p:spPr>
          <a:xfrm>
            <a:off x="9128760" y="3834765"/>
            <a:ext cx="2066925" cy="398780"/>
          </a:xfrm>
          <a:prstGeom prst="rect">
            <a:avLst/>
          </a:prstGeom>
          <a:noFill/>
        </p:spPr>
        <p:txBody>
          <a:bodyPr wrap="square" rtlCol="0">
            <a:spAutoFit/>
          </a:bodyPr>
          <a:p>
            <a:r>
              <a:rPr lang="fr-FR" altLang="en-US" sz="2000">
                <a:solidFill>
                  <a:schemeClr val="bg1"/>
                </a:solidFill>
                <a:latin typeface="Georgia" panose="02040502050405020303" charset="0"/>
                <a:cs typeface="Georgia" panose="02040502050405020303" charset="0"/>
              </a:rPr>
              <a:t>Définition</a:t>
            </a:r>
            <a:endParaRPr lang="fr-FR" altLang="en-US" sz="2000">
              <a:solidFill>
                <a:schemeClr val="bg1"/>
              </a:solidFill>
              <a:latin typeface="Georgia" panose="02040502050405020303" charset="0"/>
              <a:cs typeface="Georgia" panose="02040502050405020303" charset="0"/>
            </a:endParaRPr>
          </a:p>
        </p:txBody>
      </p:sp>
    </p:spTree>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rPr>
              <a:t>RESTRICTION</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97875" y="379095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5604" name="矩形 5"/>
          <p:cNvSpPr/>
          <p:nvPr/>
        </p:nvSpPr>
        <p:spPr>
          <a:xfrm>
            <a:off x="8270875" y="2613025"/>
            <a:ext cx="3100388" cy="522288"/>
          </a:xfrm>
          <a:prstGeom prst="rect">
            <a:avLst/>
          </a:prstGeom>
          <a:noFill/>
          <a:ln w="9525">
            <a:noFill/>
          </a:ln>
        </p:spPr>
        <p:txBody>
          <a:bodyPr wrap="square"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fr-FR" altLang="zh-CN" sz="1400" dirty="0">
              <a:solidFill>
                <a:schemeClr val="bg1"/>
              </a:solidFill>
              <a:latin typeface="Georgia" panose="02040502050405020303" charset="0"/>
              <a:ea typeface="Arial" panose="020B0604020202020204" pitchFamily="34" charset="0"/>
            </a:endParaRPr>
          </a:p>
        </p:txBody>
      </p:sp>
      <p:sp>
        <p:nvSpPr>
          <p:cNvPr id="25605" name="矩形 6"/>
          <p:cNvSpPr/>
          <p:nvPr/>
        </p:nvSpPr>
        <p:spPr>
          <a:xfrm>
            <a:off x="8391525" y="4668838"/>
            <a:ext cx="3100388" cy="737235"/>
          </a:xfrm>
          <a:prstGeom prst="rect">
            <a:avLst/>
          </a:prstGeom>
          <a:noFill/>
          <a:ln w="9525">
            <a:noFill/>
          </a:ln>
        </p:spPr>
        <p:txBody>
          <a:bodyPr wrap="square" anchor="t">
            <a:spAutoFit/>
          </a:bodyPr>
          <a:p>
            <a:pPr algn="just"/>
            <a:r>
              <a:rPr lang="fr-FR" altLang="zh-CN" sz="1400" dirty="0">
                <a:solidFill>
                  <a:schemeClr val="bg1"/>
                </a:solidFill>
                <a:latin typeface="Georgia" panose="02040502050405020303" charset="0"/>
                <a:ea typeface="Arial" panose="020B0604020202020204" pitchFamily="34" charset="0"/>
              </a:rPr>
              <a:t>c'est filtrer certaines lignes d'une table selon une certaine condition.</a:t>
            </a:r>
            <a:endParaRPr lang="fr-FR" altLang="zh-CN" sz="1400" dirty="0">
              <a:solidFill>
                <a:schemeClr val="bg1"/>
              </a:solidFill>
              <a:latin typeface="Georgia" panose="02040502050405020303" charset="0"/>
              <a:ea typeface="Arial" panose="020B0604020202020204" pitchFamily="34" charset="0"/>
            </a:endParaRPr>
          </a:p>
          <a:p>
            <a:pPr algn="just"/>
            <a:endParaRPr lang="fr-FR" altLang="zh-CN" sz="1400" dirty="0">
              <a:solidFill>
                <a:schemeClr val="bg1"/>
              </a:solidFill>
              <a:latin typeface="Georgia" panose="02040502050405020303" charset="0"/>
              <a:ea typeface="Arial" panose="020B0604020202020204" pitchFamily="34" charset="0"/>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5607" name="矩形 11"/>
          <p:cNvSpPr/>
          <p:nvPr/>
        </p:nvSpPr>
        <p:spPr>
          <a:xfrm>
            <a:off x="9158288" y="2095500"/>
            <a:ext cx="1401762"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cs typeface="Arial" panose="020B0604020202020204" pitchFamily="34" charset="0"/>
              </a:rPr>
              <a:t>RESTRICTION</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25608" name="组合 16"/>
          <p:cNvGrpSpPr/>
          <p:nvPr/>
        </p:nvGrpSpPr>
        <p:grpSpPr>
          <a:xfrm>
            <a:off x="8529638" y="2017713"/>
            <a:ext cx="276225" cy="366712"/>
            <a:chOff x="2443163" y="2125663"/>
            <a:chExt cx="315913" cy="511175"/>
          </a:xfrm>
        </p:grpSpPr>
        <p:sp>
          <p:nvSpPr>
            <p:cNvPr id="25609"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25610"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5611"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5612"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5613"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25614"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25615"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25616" name="Freeform 9"/>
          <p:cNvSpPr>
            <a:spLocks noEditPoints="1"/>
          </p:cNvSpPr>
          <p:nvPr/>
        </p:nvSpPr>
        <p:spPr>
          <a:xfrm>
            <a:off x="8491538" y="3908425"/>
            <a:ext cx="338137"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pic>
        <p:nvPicPr>
          <p:cNvPr id="25617" name="Picture 1" descr="restriction"/>
          <p:cNvPicPr>
            <a:picLocks noChangeAspect="1"/>
          </p:cNvPicPr>
          <p:nvPr/>
        </p:nvPicPr>
        <p:blipFill>
          <a:blip r:embed="rId1"/>
          <a:stretch>
            <a:fillRect/>
          </a:stretch>
        </p:blipFill>
        <p:spPr>
          <a:xfrm>
            <a:off x="838200" y="1924050"/>
            <a:ext cx="7150100" cy="3551238"/>
          </a:xfrm>
          <a:prstGeom prst="rect">
            <a:avLst/>
          </a:prstGeom>
          <a:noFill/>
          <a:ln w="9525">
            <a:noFill/>
          </a:ln>
        </p:spPr>
      </p:pic>
      <p:sp>
        <p:nvSpPr>
          <p:cNvPr id="2" name="Zone de texte 1"/>
          <p:cNvSpPr txBox="1"/>
          <p:nvPr/>
        </p:nvSpPr>
        <p:spPr>
          <a:xfrm>
            <a:off x="9113520" y="3834765"/>
            <a:ext cx="1765300" cy="368300"/>
          </a:xfrm>
          <a:prstGeom prst="rect">
            <a:avLst/>
          </a:prstGeom>
          <a:noFill/>
        </p:spPr>
        <p:txBody>
          <a:bodyPr wrap="square" rtlCol="0">
            <a:spAutoFit/>
          </a:bodyPr>
          <a:p>
            <a:r>
              <a:rPr lang="fr-FR" altLang="en-US">
                <a:solidFill>
                  <a:schemeClr val="bg1"/>
                </a:solidFill>
              </a:rPr>
              <a:t>Définition</a:t>
            </a:r>
            <a:endParaRPr lang="fr-FR" altLang="en-US">
              <a:solidFill>
                <a:schemeClr val="bg1"/>
              </a:solidFill>
            </a:endParaRPr>
          </a:p>
        </p:txBody>
      </p:sp>
    </p:spTree>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q_19_1_A</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748"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1749" name="矩形 6"/>
          <p:cNvSpPr/>
          <p:nvPr/>
        </p:nvSpPr>
        <p:spPr>
          <a:xfrm>
            <a:off x="8251825" y="4919663"/>
            <a:ext cx="3100388" cy="953135"/>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Les 10 pays ayant le plus haut ratio disponibilité alimentaire/habitant en termes de protéines (en kg) par habitant</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1751"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1752" name="组合 16"/>
          <p:cNvGrpSpPr/>
          <p:nvPr/>
        </p:nvGrpSpPr>
        <p:grpSpPr>
          <a:xfrm>
            <a:off x="8529638" y="2017713"/>
            <a:ext cx="276225" cy="366712"/>
            <a:chOff x="2443163" y="2125663"/>
            <a:chExt cx="315913" cy="511175"/>
          </a:xfrm>
        </p:grpSpPr>
        <p:sp>
          <p:nvSpPr>
            <p:cNvPr id="31753"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1754"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1755"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1756"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1757"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1758"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1759"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1760"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1761"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19_1_a"/>
          <p:cNvPicPr>
            <a:picLocks noChangeAspect="1"/>
          </p:cNvPicPr>
          <p:nvPr/>
        </p:nvPicPr>
        <p:blipFill>
          <a:blip r:embed="rId1"/>
          <a:stretch>
            <a:fillRect/>
          </a:stretch>
        </p:blipFill>
        <p:spPr>
          <a:xfrm>
            <a:off x="838200" y="1924050"/>
            <a:ext cx="7150735" cy="3550920"/>
          </a:xfrm>
          <a:prstGeom prst="rect">
            <a:avLst/>
          </a:prstGeom>
        </p:spPr>
      </p:pic>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itle 2"/>
          <p:cNvSpPr>
            <a:spLocks noGrp="1"/>
          </p:cNvSpPr>
          <p:nvPr>
            <p:ph type="ctrTitle"/>
          </p:nvPr>
        </p:nvSpPr>
        <p:spPr>
          <a:xfrm>
            <a:off x="3438525" y="2262188"/>
            <a:ext cx="7913688" cy="658812"/>
          </a:xfrm>
        </p:spPr>
        <p:txBody>
          <a:bodyPr anchor="b"/>
          <a:p>
            <a:pPr defTabSz="914400">
              <a:buClrTx/>
              <a:buSzTx/>
              <a:buFontTx/>
            </a:pPr>
            <a:r>
              <a:rPr lang="fr-FR" altLang="en-US" b="0" i="1" kern="1200" baseline="0">
                <a:latin typeface="Georgia" panose="02040502050405020303" charset="0"/>
                <a:ea typeface="Arial" panose="020B0604020202020204" pitchFamily="34" charset="0"/>
                <a:cs typeface="Georgia" panose="02040502050405020303" charset="0"/>
              </a:rPr>
              <a:t>Définitions</a:t>
            </a:r>
            <a:r>
              <a:rPr lang="fr-FR" altLang="en-US" kern="1200" baseline="0">
                <a:latin typeface="+mj-lt"/>
                <a:ea typeface="Arial" panose="020B0604020202020204" pitchFamily="34" charset="0"/>
                <a:cs typeface="+mj-cs"/>
              </a:rPr>
              <a:t> </a:t>
            </a:r>
            <a:endParaRPr lang="fr-FR" altLang="en-US" kern="1200" baseline="0">
              <a:latin typeface="+mj-lt"/>
              <a:ea typeface="Arial" panose="020B0604020202020204" pitchFamily="34" charset="0"/>
              <a:cs typeface="+mj-cs"/>
            </a:endParaRPr>
          </a:p>
        </p:txBody>
      </p:sp>
      <p:sp>
        <p:nvSpPr>
          <p:cNvPr id="16386" name="Subtitle 3"/>
          <p:cNvSpPr>
            <a:spLocks noGrp="1"/>
          </p:cNvSpPr>
          <p:nvPr>
            <p:ph type="subTitle" idx="1"/>
          </p:nvPr>
        </p:nvSpPr>
        <p:spPr>
          <a:xfrm>
            <a:off x="3438525" y="3187700"/>
            <a:ext cx="7913688" cy="3209925"/>
          </a:xfrm>
        </p:spPr>
        <p:txBody>
          <a:bodyPr anchor="t"/>
          <a:p>
            <a:pPr defTabSz="914400">
              <a:buClrTx/>
              <a:buSzTx/>
              <a:buFont typeface="Wingdings" panose="05000000000000000000" charset="0"/>
            </a:pPr>
            <a:r>
              <a:rPr lang="en-US" altLang="zh-CN" sz="1400" kern="1200">
                <a:latin typeface="Georgia" panose="02040502050405020303" charset="0"/>
                <a:ea typeface="Arial" panose="020B0604020202020204" pitchFamily="34" charset="0"/>
                <a:cs typeface="+mn-cs"/>
              </a:rPr>
              <a:t>■ On parle de </a:t>
            </a:r>
            <a:r>
              <a:rPr lang="en-US" altLang="zh-CN" sz="1600" b="1" kern="1200">
                <a:solidFill>
                  <a:srgbClr val="FF0000"/>
                </a:solidFill>
                <a:latin typeface="Georgia" panose="02040502050405020303" charset="0"/>
                <a:ea typeface="Arial" panose="020B0604020202020204" pitchFamily="34" charset="0"/>
                <a:cs typeface="+mn-cs"/>
              </a:rPr>
              <a:t>sous-alimentation</a:t>
            </a:r>
            <a:r>
              <a:rPr lang="en-US" altLang="zh-CN" sz="1400" kern="1200">
                <a:latin typeface="Georgia" panose="02040502050405020303" charset="0"/>
                <a:ea typeface="Arial" panose="020B0604020202020204" pitchFamily="34" charset="0"/>
                <a:cs typeface="+mn-cs"/>
              </a:rPr>
              <a:t> lorsque l’apport calorique est inférieur aux besoins énergétiques alimentaires minimaux (BEAM). Les BEAM correspondent à la quantité d’énergie nécessaire à la pratique d’une activité légère et au poids minimum acceptable pour une taille donnée. Ils diffèrent selon les pays et varient tous les ans en fonction du sexe et de la pyramide des âges. Tout au long de ce rapport, les termes «faim» et «sous-alimentation» sont employés indifféremment.</a:t>
            </a:r>
            <a:endParaRPr lang="en-US" altLang="zh-CN" sz="1400" kern="1200">
              <a:latin typeface="Georgia" panose="02040502050405020303" charset="0"/>
              <a:ea typeface="Arial" panose="020B0604020202020204" pitchFamily="34" charset="0"/>
              <a:cs typeface="+mn-cs"/>
            </a:endParaRPr>
          </a:p>
          <a:p>
            <a:pPr defTabSz="914400">
              <a:buClrTx/>
              <a:buSzTx/>
              <a:buFont typeface="Wingdings" panose="05000000000000000000" charset="0"/>
            </a:pPr>
            <a:r>
              <a:rPr lang="en-US" altLang="zh-CN" sz="1400" kern="1200">
                <a:latin typeface="Georgia" panose="02040502050405020303" charset="0"/>
                <a:ea typeface="Arial" panose="020B0604020202020204" pitchFamily="34" charset="0"/>
                <a:cs typeface="+mn-cs"/>
              </a:rPr>
              <a:t>■ La</a:t>
            </a:r>
            <a:r>
              <a:rPr lang="en-US" altLang="zh-CN" sz="1600" b="1" kern="1200">
                <a:solidFill>
                  <a:srgbClr val="FF0000"/>
                </a:solidFill>
                <a:latin typeface="Georgia" panose="02040502050405020303" charset="0"/>
                <a:ea typeface="Arial" panose="020B0604020202020204" pitchFamily="34" charset="0"/>
                <a:cs typeface="+mn-cs"/>
              </a:rPr>
              <a:t> sécurité alimentaire</a:t>
            </a:r>
            <a:r>
              <a:rPr lang="en-US" altLang="zh-CN" sz="1400" kern="1200">
                <a:latin typeface="Georgia" panose="02040502050405020303" charset="0"/>
                <a:ea typeface="Arial" panose="020B0604020202020204" pitchFamily="34" charset="0"/>
                <a:cs typeface="+mn-cs"/>
              </a:rPr>
              <a:t> est concrétisée lorsque tous les êtres humains ont, à tout moment, un accès physique et économique à une nourriture suffisante, saine et nutritive leur permettant de satisfaire leurs besoins énergétiques et leurs préférences alimentaires pour mener une vie saine et active. </a:t>
            </a:r>
            <a:endParaRPr lang="en-US" altLang="zh-CN" sz="1400" kern="1200">
              <a:latin typeface="Georgia" panose="02040502050405020303" charset="0"/>
              <a:ea typeface="Arial" panose="020B0604020202020204" pitchFamily="34" charset="0"/>
              <a:cs typeface="+mn-cs"/>
            </a:endParaRPr>
          </a:p>
          <a:p>
            <a:pPr defTabSz="914400">
              <a:buClrTx/>
              <a:buSzTx/>
              <a:buFont typeface="Wingdings" panose="05000000000000000000" charset="0"/>
            </a:pPr>
            <a:r>
              <a:rPr lang="en-US" altLang="zh-CN" sz="1400" kern="1200">
                <a:latin typeface="Georgia" panose="02040502050405020303" charset="0"/>
                <a:ea typeface="Arial" panose="020B0604020202020204" pitchFamily="34" charset="0"/>
                <a:cs typeface="+mn-cs"/>
              </a:rPr>
              <a:t>■ On parle d’</a:t>
            </a:r>
            <a:r>
              <a:rPr lang="en-US" altLang="zh-CN" sz="1600" b="1" kern="1200">
                <a:solidFill>
                  <a:srgbClr val="FF0000"/>
                </a:solidFill>
                <a:latin typeface="Georgia" panose="02040502050405020303" charset="0"/>
                <a:ea typeface="Arial" panose="020B0604020202020204" pitchFamily="34" charset="0"/>
                <a:cs typeface="+mn-cs"/>
              </a:rPr>
              <a:t>insécurité alimentaire</a:t>
            </a:r>
            <a:r>
              <a:rPr lang="en-US" altLang="zh-CN" sz="1400" kern="1200">
                <a:latin typeface="Georgia" panose="02040502050405020303" charset="0"/>
                <a:ea typeface="Arial" panose="020B0604020202020204" pitchFamily="34" charset="0"/>
                <a:cs typeface="+mn-cs"/>
              </a:rPr>
              <a:t> lorsque des êtres humains n’ont pas un accès physique, social ou économique adéquat à la nourriture</a:t>
            </a:r>
            <a:r>
              <a:rPr lang="fr-FR" altLang="en-US" sz="1400" kern="1200">
                <a:latin typeface="Georgia" panose="02040502050405020303" charset="0"/>
                <a:ea typeface="Arial" panose="020B0604020202020204" pitchFamily="34" charset="0"/>
                <a:cs typeface="+mn-cs"/>
              </a:rPr>
              <a:t>,tel que défini précédemment.</a:t>
            </a:r>
            <a:endParaRPr lang="fr-FR" altLang="en-US" sz="1400" kern="1200">
              <a:latin typeface="Georgia" panose="02040502050405020303" charset="0"/>
              <a:ea typeface="Arial" panose="020B0604020202020204" pitchFamily="34" charset="0"/>
              <a:cs typeface="+mn-cs"/>
            </a:endParaRPr>
          </a:p>
        </p:txBody>
      </p:sp>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q_19_1_B</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772"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2773" name="矩形 6"/>
          <p:cNvSpPr/>
          <p:nvPr/>
        </p:nvSpPr>
        <p:spPr>
          <a:xfrm>
            <a:off x="8251825" y="4919663"/>
            <a:ext cx="3100388" cy="953135"/>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Les 10 pays ayant le plus haut ratio disponibilité alimentaire/habitant en termes de protéines ( kcal) par habitant</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775"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2776" name="组合 16"/>
          <p:cNvGrpSpPr/>
          <p:nvPr/>
        </p:nvGrpSpPr>
        <p:grpSpPr>
          <a:xfrm>
            <a:off x="8529638" y="2017713"/>
            <a:ext cx="276225" cy="366712"/>
            <a:chOff x="2443163" y="2125663"/>
            <a:chExt cx="315913" cy="511175"/>
          </a:xfrm>
        </p:grpSpPr>
        <p:sp>
          <p:nvSpPr>
            <p:cNvPr id="32777"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2778"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2779"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2780"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2781"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2782"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2783"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2784"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2785"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19_1_b"/>
          <p:cNvPicPr>
            <a:picLocks noChangeAspect="1"/>
          </p:cNvPicPr>
          <p:nvPr/>
        </p:nvPicPr>
        <p:blipFill>
          <a:blip r:embed="rId1"/>
          <a:stretch>
            <a:fillRect/>
          </a:stretch>
        </p:blipFill>
        <p:spPr>
          <a:xfrm>
            <a:off x="840105" y="1924050"/>
            <a:ext cx="7148830" cy="3551555"/>
          </a:xfrm>
          <a:prstGeom prst="rect">
            <a:avLst/>
          </a:prstGeom>
        </p:spPr>
      </p:pic>
    </p:spTree>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q_19_2</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3796"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3797" name="矩形 6"/>
          <p:cNvSpPr/>
          <p:nvPr/>
        </p:nvSpPr>
        <p:spPr>
          <a:xfrm>
            <a:off x="8251825" y="4919663"/>
            <a:ext cx="3100388" cy="953135"/>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Pour l'année 2013, les 10 pays ayant le plus faible ratio disponibilité alimentaire/habitant en termes de protéines (en kg) par habitant.</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3799"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3800" name="组合 16"/>
          <p:cNvGrpSpPr/>
          <p:nvPr/>
        </p:nvGrpSpPr>
        <p:grpSpPr>
          <a:xfrm>
            <a:off x="8529638" y="2017713"/>
            <a:ext cx="276225" cy="366712"/>
            <a:chOff x="2443163" y="2125663"/>
            <a:chExt cx="315913" cy="511175"/>
          </a:xfrm>
        </p:grpSpPr>
        <p:sp>
          <p:nvSpPr>
            <p:cNvPr id="33801"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3802"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3803"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3804"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3805"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3806"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3807"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3808"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3809"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19_2"/>
          <p:cNvPicPr>
            <a:picLocks noChangeAspect="1"/>
          </p:cNvPicPr>
          <p:nvPr/>
        </p:nvPicPr>
        <p:blipFill>
          <a:blip r:embed="rId1"/>
          <a:stretch>
            <a:fillRect/>
          </a:stretch>
        </p:blipFill>
        <p:spPr>
          <a:xfrm>
            <a:off x="838200" y="1924050"/>
            <a:ext cx="7150100" cy="3551555"/>
          </a:xfrm>
          <a:prstGeom prst="rect">
            <a:avLst/>
          </a:prstGeom>
        </p:spPr>
      </p:pic>
    </p:spTree>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q_19_3</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4820"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4821" name="矩形 6"/>
          <p:cNvSpPr/>
          <p:nvPr/>
        </p:nvSpPr>
        <p:spPr>
          <a:xfrm>
            <a:off x="8251825" y="4919663"/>
            <a:ext cx="3100388" cy="521970"/>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La quantité totale (en kg) de produits perdus par pays en 2013</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4823"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4824" name="组合 16"/>
          <p:cNvGrpSpPr/>
          <p:nvPr/>
        </p:nvGrpSpPr>
        <p:grpSpPr>
          <a:xfrm>
            <a:off x="8529638" y="2017713"/>
            <a:ext cx="276225" cy="366712"/>
            <a:chOff x="2443163" y="2125663"/>
            <a:chExt cx="315913" cy="511175"/>
          </a:xfrm>
        </p:grpSpPr>
        <p:sp>
          <p:nvSpPr>
            <p:cNvPr id="34825"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4826"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4827"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4828"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4829"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4830"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4831"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4832"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4833"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19_3"/>
          <p:cNvPicPr>
            <a:picLocks noChangeAspect="1"/>
          </p:cNvPicPr>
          <p:nvPr/>
        </p:nvPicPr>
        <p:blipFill>
          <a:blip r:embed="rId1"/>
          <a:stretch>
            <a:fillRect/>
          </a:stretch>
        </p:blipFill>
        <p:spPr>
          <a:xfrm>
            <a:off x="930910" y="1924050"/>
            <a:ext cx="7058025" cy="3551555"/>
          </a:xfrm>
          <a:prstGeom prst="rect">
            <a:avLst/>
          </a:prstGeom>
        </p:spPr>
      </p:pic>
    </p:spTree>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q_19_4</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844"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5845" name="矩形 6"/>
          <p:cNvSpPr/>
          <p:nvPr/>
        </p:nvSpPr>
        <p:spPr>
          <a:xfrm>
            <a:off x="8251825" y="4919663"/>
            <a:ext cx="3100388" cy="737235"/>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Les 10 pays pour lesquels la proportion de personnes sous-alimentées est la plus forte.</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847"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5848" name="组合 16"/>
          <p:cNvGrpSpPr/>
          <p:nvPr/>
        </p:nvGrpSpPr>
        <p:grpSpPr>
          <a:xfrm>
            <a:off x="8529638" y="2017713"/>
            <a:ext cx="276225" cy="366712"/>
            <a:chOff x="2443163" y="2125663"/>
            <a:chExt cx="315913" cy="511175"/>
          </a:xfrm>
        </p:grpSpPr>
        <p:sp>
          <p:nvSpPr>
            <p:cNvPr id="35849"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5850"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1"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2"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3"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4"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5855"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5856"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5857"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19_4"/>
          <p:cNvPicPr>
            <a:picLocks noChangeAspect="1"/>
          </p:cNvPicPr>
          <p:nvPr/>
        </p:nvPicPr>
        <p:blipFill>
          <a:blip r:embed="rId1"/>
          <a:stretch>
            <a:fillRect/>
          </a:stretch>
        </p:blipFill>
        <p:spPr>
          <a:xfrm>
            <a:off x="838200" y="1924050"/>
            <a:ext cx="7150100" cy="3551555"/>
          </a:xfrm>
          <a:prstGeom prst="rect">
            <a:avLst/>
          </a:prstGeom>
        </p:spPr>
      </p:pic>
    </p:spTree>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20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requettes sql q_19_5</a:t>
            </a:r>
            <a:endParaRPr kumimoji="0" lang="fr-FR" sz="32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 name="圆角矩形 2"/>
          <p:cNvSpPr>
            <a:spLocks noChangeAspect="1"/>
          </p:cNvSpPr>
          <p:nvPr/>
        </p:nvSpPr>
        <p:spPr>
          <a:xfrm>
            <a:off x="8391525" y="1924050"/>
            <a:ext cx="539750" cy="541338"/>
          </a:xfrm>
          <a:prstGeom prst="round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 name="圆角矩形 4"/>
          <p:cNvSpPr>
            <a:spLocks noChangeAspect="1"/>
          </p:cNvSpPr>
          <p:nvPr/>
        </p:nvSpPr>
        <p:spPr>
          <a:xfrm>
            <a:off x="8318500" y="4229100"/>
            <a:ext cx="541338" cy="539750"/>
          </a:xfrm>
          <a:prstGeom prst="roundRect">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844" name="矩形 5"/>
          <p:cNvSpPr/>
          <p:nvPr/>
        </p:nvSpPr>
        <p:spPr>
          <a:xfrm>
            <a:off x="8270875" y="2613025"/>
            <a:ext cx="3100388" cy="522288"/>
          </a:xfrm>
          <a:prstGeom prst="rect">
            <a:avLst/>
          </a:prstGeom>
          <a:noFill/>
          <a:ln w="9525">
            <a:noFill/>
          </a:ln>
        </p:spPr>
        <p:txBody>
          <a:bodyPr anchor="t">
            <a:spAutoFit/>
          </a:bodyPr>
          <a:p>
            <a:pPr algn="just"/>
            <a:endParaRPr lang="zh-CN" altLang="en-US" sz="1400" dirty="0">
              <a:solidFill>
                <a:schemeClr val="bg1"/>
              </a:solidFill>
              <a:latin typeface="Calibri" panose="020F0502020204030204" pitchFamily="34" charset="0"/>
              <a:ea typeface="Microsoft YaHei Light" panose="020B0502040204020203" pitchFamily="34" charset="-122"/>
            </a:endParaRPr>
          </a:p>
          <a:p>
            <a:pPr algn="just"/>
            <a:endParaRPr lang="zh-CN" altLang="en-US" sz="1400" dirty="0">
              <a:solidFill>
                <a:schemeClr val="bg1"/>
              </a:solidFill>
              <a:latin typeface="Georgia" panose="02040502050405020303" charset="0"/>
              <a:ea typeface="Arial" panose="020B0604020202020204" pitchFamily="34" charset="0"/>
            </a:endParaRPr>
          </a:p>
        </p:txBody>
      </p:sp>
      <p:sp>
        <p:nvSpPr>
          <p:cNvPr id="35845" name="矩形 6"/>
          <p:cNvSpPr/>
          <p:nvPr/>
        </p:nvSpPr>
        <p:spPr>
          <a:xfrm>
            <a:off x="8253095" y="4934903"/>
            <a:ext cx="3100388" cy="737235"/>
          </a:xfrm>
          <a:prstGeom prst="rect">
            <a:avLst/>
          </a:prstGeom>
          <a:noFill/>
          <a:ln w="9525">
            <a:noFill/>
          </a:ln>
        </p:spPr>
        <p:txBody>
          <a:bodyPr anchor="t">
            <a:spAutoFit/>
          </a:bodyPr>
          <a:p>
            <a:pPr algn="just"/>
            <a:r>
              <a:rPr lang="fr-FR" altLang="zh-CN" sz="1400" dirty="0">
                <a:solidFill>
                  <a:schemeClr val="bg1"/>
                </a:solidFill>
                <a:latin typeface="Georgia" panose="02040502050405020303" charset="0"/>
                <a:ea typeface="Microsoft YaHei Light" panose="020B0502040204020203" pitchFamily="34" charset="-122"/>
              </a:rPr>
              <a:t>Les 10 produits pour lesquels le ratio Autres utilisations/Disponibilité intérieure est le plus élevé.</a:t>
            </a:r>
            <a:endParaRPr lang="fr-FR" altLang="zh-CN" sz="1400" dirty="0">
              <a:solidFill>
                <a:schemeClr val="bg1"/>
              </a:solidFill>
              <a:latin typeface="Georgia" panose="02040502050405020303" charset="0"/>
              <a:ea typeface="Microsoft YaHei Light" panose="020B0502040204020203" pitchFamily="34" charset="-122"/>
            </a:endParaRPr>
          </a:p>
        </p:txBody>
      </p:sp>
      <p:sp>
        <p:nvSpPr>
          <p:cNvPr id="9" name="矩形 8"/>
          <p:cNvSpPr/>
          <p:nvPr/>
        </p:nvSpPr>
        <p:spPr>
          <a:xfrm>
            <a:off x="839788" y="5475288"/>
            <a:ext cx="7148513"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847" name="矩形 11"/>
          <p:cNvSpPr/>
          <p:nvPr/>
        </p:nvSpPr>
        <p:spPr>
          <a:xfrm>
            <a:off x="9158288" y="2095500"/>
            <a:ext cx="1576387" cy="368300"/>
          </a:xfrm>
          <a:prstGeom prst="rect">
            <a:avLst/>
          </a:prstGeom>
          <a:noFill/>
          <a:ln w="9525">
            <a:noFill/>
          </a:ln>
        </p:spPr>
        <p:txBody>
          <a:bodyPr wrap="none" anchor="t">
            <a:spAutoFit/>
          </a:bodyPr>
          <a:p>
            <a:r>
              <a:rPr lang="fr-FR" altLang="zh-CN" dirty="0">
                <a:solidFill>
                  <a:schemeClr val="bg1"/>
                </a:solidFill>
                <a:latin typeface="Calibri" panose="020F0502020204030204" pitchFamily="34" charset="0"/>
                <a:ea typeface="Microsoft YaHei Light" panose="020B0502040204020203" pitchFamily="34" charset="-122"/>
              </a:rPr>
              <a:t>Requettes SQL </a:t>
            </a:r>
            <a:endParaRPr lang="fr-FR" altLang="zh-CN" dirty="0">
              <a:solidFill>
                <a:schemeClr val="bg1"/>
              </a:solidFill>
              <a:latin typeface="Calibri" panose="020F0502020204030204" pitchFamily="34" charset="0"/>
              <a:ea typeface="Arial" panose="020B0604020202020204" pitchFamily="34" charset="0"/>
            </a:endParaRPr>
          </a:p>
        </p:txBody>
      </p:sp>
      <p:grpSp>
        <p:nvGrpSpPr>
          <p:cNvPr id="35848" name="组合 16"/>
          <p:cNvGrpSpPr/>
          <p:nvPr/>
        </p:nvGrpSpPr>
        <p:grpSpPr>
          <a:xfrm>
            <a:off x="8529638" y="2017713"/>
            <a:ext cx="276225" cy="366712"/>
            <a:chOff x="2443163" y="2125663"/>
            <a:chExt cx="315913" cy="511175"/>
          </a:xfrm>
        </p:grpSpPr>
        <p:sp>
          <p:nvSpPr>
            <p:cNvPr id="35849" name="Freeform 78"/>
            <p:cNvSpPr/>
            <p:nvPr/>
          </p:nvSpPr>
          <p:spPr>
            <a:xfrm>
              <a:off x="2443163" y="2125663"/>
              <a:ext cx="315913" cy="396875"/>
            </a:xfrm>
            <a:custGeom>
              <a:avLst/>
              <a:gdLst/>
              <a:ahLst/>
              <a:cxnLst>
                <a:cxn ang="0">
                  <a:pos x="157084" y="0"/>
                </a:cxn>
                <a:cxn ang="0">
                  <a:pos x="873" y="157878"/>
                </a:cxn>
                <a:cxn ang="0">
                  <a:pos x="63706" y="281738"/>
                </a:cxn>
                <a:cxn ang="0">
                  <a:pos x="95123" y="375941"/>
                </a:cxn>
                <a:cxn ang="0">
                  <a:pos x="157957" y="396875"/>
                </a:cxn>
                <a:cxn ang="0">
                  <a:pos x="220790" y="375941"/>
                </a:cxn>
                <a:cxn ang="0">
                  <a:pos x="220790" y="375941"/>
                </a:cxn>
                <a:cxn ang="0">
                  <a:pos x="252207" y="281738"/>
                </a:cxn>
                <a:cxn ang="0">
                  <a:pos x="315040" y="157878"/>
                </a:cxn>
                <a:cxn ang="0">
                  <a:pos x="159702" y="0"/>
                </a:cxn>
                <a:cxn ang="0">
                  <a:pos x="157084" y="0"/>
                </a:cxn>
              </a:cxnLst>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solidFill>
              <a:prstDash val="solid"/>
              <a:round/>
              <a:headEnd type="none" w="med" len="med"/>
              <a:tailEnd type="none" w="med" len="med"/>
            </a:ln>
          </p:spPr>
          <p:txBody>
            <a:bodyPr/>
            <a:p>
              <a:endParaRPr lang="en-US"/>
            </a:p>
          </p:txBody>
        </p:sp>
        <p:sp>
          <p:nvSpPr>
            <p:cNvPr id="35850" name="Freeform 79"/>
            <p:cNvSpPr/>
            <p:nvPr/>
          </p:nvSpPr>
          <p:spPr>
            <a:xfrm>
              <a:off x="2530475" y="2508250"/>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1" name="Freeform 80"/>
            <p:cNvSpPr/>
            <p:nvPr/>
          </p:nvSpPr>
          <p:spPr>
            <a:xfrm>
              <a:off x="2600325" y="2508250"/>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2" name="Freeform 81"/>
            <p:cNvSpPr/>
            <p:nvPr/>
          </p:nvSpPr>
          <p:spPr>
            <a:xfrm>
              <a:off x="2530475" y="2551113"/>
              <a:ext cx="69850" cy="55563"/>
            </a:xfrm>
            <a:custGeom>
              <a:avLst/>
              <a:gdLst/>
              <a:ahLst/>
              <a:cxnLst>
                <a:cxn ang="0">
                  <a:pos x="11210" y="0"/>
                </a:cxn>
                <a:cxn ang="0">
                  <a:pos x="4312" y="24309"/>
                </a:cxn>
                <a:cxn ang="0">
                  <a:pos x="69850" y="55563"/>
                </a:cxn>
              </a:cxnLst>
              <a:pathLst>
                <a:path w="81" h="64">
                  <a:moveTo>
                    <a:pt x="13" y="0"/>
                  </a:moveTo>
                  <a:cubicBezTo>
                    <a:pt x="8" y="14"/>
                    <a:pt x="0" y="16"/>
                    <a:pt x="5" y="28"/>
                  </a:cubicBezTo>
                  <a:cubicBezTo>
                    <a:pt x="11" y="40"/>
                    <a:pt x="42" y="64"/>
                    <a:pt x="81"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3" name="Freeform 82"/>
            <p:cNvSpPr/>
            <p:nvPr/>
          </p:nvSpPr>
          <p:spPr>
            <a:xfrm>
              <a:off x="2600325" y="2551113"/>
              <a:ext cx="71438" cy="55563"/>
            </a:xfrm>
            <a:custGeom>
              <a:avLst/>
              <a:gdLst/>
              <a:ahLst/>
              <a:cxnLst>
                <a:cxn ang="0">
                  <a:pos x="59241" y="0"/>
                </a:cxn>
                <a:cxn ang="0">
                  <a:pos x="66211" y="24309"/>
                </a:cxn>
                <a:cxn ang="0">
                  <a:pos x="0" y="55563"/>
                </a:cxn>
              </a:cxnLst>
              <a:pathLst>
                <a:path w="82" h="64">
                  <a:moveTo>
                    <a:pt x="68" y="0"/>
                  </a:moveTo>
                  <a:cubicBezTo>
                    <a:pt x="74" y="14"/>
                    <a:pt x="82" y="16"/>
                    <a:pt x="76" y="28"/>
                  </a:cubicBezTo>
                  <a:cubicBezTo>
                    <a:pt x="71" y="40"/>
                    <a:pt x="40" y="64"/>
                    <a:pt x="0" y="64"/>
                  </a:cubicBezTo>
                </a:path>
              </a:pathLst>
            </a:custGeom>
            <a:noFill/>
            <a:ln w="34925" cap="rnd" cmpd="sng">
              <a:solidFill>
                <a:srgbClr val="FFFFFF"/>
              </a:solidFill>
              <a:prstDash val="solid"/>
              <a:round/>
              <a:headEnd type="none" w="med" len="med"/>
              <a:tailEnd type="none" w="med" len="med"/>
            </a:ln>
          </p:spPr>
          <p:txBody>
            <a:bodyPr/>
            <a:p>
              <a:endParaRPr lang="en-US"/>
            </a:p>
          </p:txBody>
        </p:sp>
        <p:sp>
          <p:nvSpPr>
            <p:cNvPr id="35854" name="Freeform 83"/>
            <p:cNvSpPr/>
            <p:nvPr/>
          </p:nvSpPr>
          <p:spPr>
            <a:xfrm>
              <a:off x="2562225" y="2613025"/>
              <a:ext cx="77788" cy="23813"/>
            </a:xfrm>
            <a:custGeom>
              <a:avLst/>
              <a:gdLst/>
              <a:ahLst/>
              <a:cxnLst>
                <a:cxn ang="0">
                  <a:pos x="77788" y="0"/>
                </a:cxn>
                <a:cxn ang="0">
                  <a:pos x="38894" y="23813"/>
                </a:cxn>
                <a:cxn ang="0">
                  <a:pos x="0" y="0"/>
                </a:cxn>
              </a:cxnLst>
              <a:pathLst>
                <a:path w="88" h="27">
                  <a:moveTo>
                    <a:pt x="88" y="0"/>
                  </a:moveTo>
                  <a:cubicBezTo>
                    <a:pt x="88" y="0"/>
                    <a:pt x="69" y="27"/>
                    <a:pt x="44" y="27"/>
                  </a:cubicBezTo>
                  <a:cubicBezTo>
                    <a:pt x="20" y="27"/>
                    <a:pt x="0" y="0"/>
                    <a:pt x="0" y="0"/>
                  </a:cubicBezTo>
                </a:path>
              </a:pathLst>
            </a:custGeom>
            <a:solidFill>
              <a:srgbClr val="FFFFFF"/>
            </a:solidFill>
            <a:ln w="9525">
              <a:noFill/>
            </a:ln>
          </p:spPr>
          <p:txBody>
            <a:bodyPr/>
            <a:p>
              <a:endParaRPr lang="en-US"/>
            </a:p>
          </p:txBody>
        </p:sp>
        <p:sp>
          <p:nvSpPr>
            <p:cNvPr id="35855" name="Freeform 84"/>
            <p:cNvSpPr/>
            <p:nvPr/>
          </p:nvSpPr>
          <p:spPr>
            <a:xfrm>
              <a:off x="2544763" y="2297113"/>
              <a:ext cx="112713" cy="219075"/>
            </a:xfrm>
            <a:custGeom>
              <a:avLst/>
              <a:gdLst/>
              <a:ahLst/>
              <a:cxnLst>
                <a:cxn ang="0">
                  <a:pos x="38100" y="219075"/>
                </a:cxn>
                <a:cxn ang="0">
                  <a:pos x="0" y="15875"/>
                </a:cxn>
                <a:cxn ang="0">
                  <a:pos x="9525" y="0"/>
                </a:cxn>
                <a:cxn ang="0">
                  <a:pos x="25400" y="31750"/>
                </a:cxn>
                <a:cxn ang="0">
                  <a:pos x="39688" y="0"/>
                </a:cxn>
                <a:cxn ang="0">
                  <a:pos x="55563" y="31750"/>
                </a:cxn>
                <a:cxn ang="0">
                  <a:pos x="71438" y="0"/>
                </a:cxn>
                <a:cxn ang="0">
                  <a:pos x="87313" y="31750"/>
                </a:cxn>
                <a:cxn ang="0">
                  <a:pos x="103188" y="0"/>
                </a:cxn>
                <a:cxn ang="0">
                  <a:pos x="112713" y="15875"/>
                </a:cxn>
                <a:cxn ang="0">
                  <a:pos x="73025" y="219075"/>
                </a:cxn>
              </a:cxnLst>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solidFill>
              <a:prstDash val="solid"/>
              <a:round/>
              <a:headEnd type="none" w="med" len="med"/>
              <a:tailEnd type="none" w="med" len="med"/>
            </a:ln>
          </p:spPr>
          <p:txBody>
            <a:bodyPr/>
            <a:p>
              <a:endParaRPr lang="en-US"/>
            </a:p>
          </p:txBody>
        </p:sp>
      </p:grpSp>
      <p:sp>
        <p:nvSpPr>
          <p:cNvPr id="35856" name="Freeform 9"/>
          <p:cNvSpPr>
            <a:spLocks noEditPoints="1"/>
          </p:cNvSpPr>
          <p:nvPr/>
        </p:nvSpPr>
        <p:spPr>
          <a:xfrm>
            <a:off x="8420100" y="4330700"/>
            <a:ext cx="338138" cy="338138"/>
          </a:xfrm>
          <a:custGeom>
            <a:avLst/>
            <a:gdLst/>
            <a:ahLst/>
            <a:cxnLst>
              <a:cxn ang="0">
                <a:pos x="321972" y="104931"/>
              </a:cxn>
              <a:cxn ang="0">
                <a:pos x="307285" y="119781"/>
              </a:cxn>
              <a:cxn ang="0">
                <a:pos x="218510" y="31169"/>
              </a:cxn>
              <a:cxn ang="0">
                <a:pos x="233360" y="16319"/>
              </a:cxn>
              <a:cxn ang="0">
                <a:pos x="292435" y="16319"/>
              </a:cxn>
              <a:cxn ang="0">
                <a:pos x="321972" y="45856"/>
              </a:cxn>
              <a:cxn ang="0">
                <a:pos x="321972" y="104931"/>
              </a:cxn>
              <a:cxn ang="0">
                <a:pos x="115212" y="282154"/>
              </a:cxn>
              <a:cxn ang="0">
                <a:pos x="115212" y="297004"/>
              </a:cxn>
              <a:cxn ang="0">
                <a:pos x="129899" y="297004"/>
              </a:cxn>
              <a:cxn ang="0">
                <a:pos x="292435" y="134468"/>
              </a:cxn>
              <a:cxn ang="0">
                <a:pos x="277585" y="119781"/>
              </a:cxn>
              <a:cxn ang="0">
                <a:pos x="115212" y="282154"/>
              </a:cxn>
              <a:cxn ang="0">
                <a:pos x="41287" y="208392"/>
              </a:cxn>
              <a:cxn ang="0">
                <a:pos x="41287" y="223079"/>
              </a:cxn>
              <a:cxn ang="0">
                <a:pos x="56137" y="223079"/>
              </a:cxn>
              <a:cxn ang="0">
                <a:pos x="218510" y="60706"/>
              </a:cxn>
              <a:cxn ang="0">
                <a:pos x="203823" y="45856"/>
              </a:cxn>
              <a:cxn ang="0">
                <a:pos x="41287" y="208392"/>
              </a:cxn>
              <a:cxn ang="0">
                <a:pos x="233360" y="75393"/>
              </a:cxn>
              <a:cxn ang="0">
                <a:pos x="70824" y="237930"/>
              </a:cxn>
              <a:cxn ang="0">
                <a:pos x="70824" y="267467"/>
              </a:cxn>
              <a:cxn ang="0">
                <a:pos x="100361" y="267304"/>
              </a:cxn>
              <a:cxn ang="0">
                <a:pos x="262898" y="104931"/>
              </a:cxn>
              <a:cxn ang="0">
                <a:pos x="233360" y="75393"/>
              </a:cxn>
              <a:cxn ang="0">
                <a:pos x="100361" y="311691"/>
              </a:cxn>
              <a:cxn ang="0">
                <a:pos x="92039" y="293740"/>
              </a:cxn>
              <a:cxn ang="0">
                <a:pos x="85674" y="294393"/>
              </a:cxn>
              <a:cxn ang="0">
                <a:pos x="56137" y="282154"/>
              </a:cxn>
              <a:cxn ang="0">
                <a:pos x="43898" y="252617"/>
              </a:cxn>
              <a:cxn ang="0">
                <a:pos x="44387" y="246579"/>
              </a:cxn>
              <a:cxn ang="0">
                <a:pos x="26600" y="237930"/>
              </a:cxn>
              <a:cxn ang="0">
                <a:pos x="25457" y="236298"/>
              </a:cxn>
              <a:cxn ang="0">
                <a:pos x="0" y="338291"/>
              </a:cxn>
              <a:cxn ang="0">
                <a:pos x="101830" y="312834"/>
              </a:cxn>
              <a:cxn ang="0">
                <a:pos x="100361" y="311691"/>
              </a:cxn>
            </a:cxnLst>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chemeClr val="bg1"/>
          </a:solidFill>
          <a:ln w="9525">
            <a:noFill/>
          </a:ln>
        </p:spPr>
        <p:txBody>
          <a:bodyPr/>
          <a:p>
            <a:endParaRPr lang="en-US"/>
          </a:p>
        </p:txBody>
      </p:sp>
      <p:sp>
        <p:nvSpPr>
          <p:cNvPr id="35857" name="Text Box 6"/>
          <p:cNvSpPr txBox="1"/>
          <p:nvPr/>
        </p:nvSpPr>
        <p:spPr>
          <a:xfrm>
            <a:off x="9158288" y="4229100"/>
            <a:ext cx="2152650" cy="368300"/>
          </a:xfrm>
          <a:prstGeom prst="rect">
            <a:avLst/>
          </a:prstGeom>
          <a:noFill/>
          <a:ln w="9525">
            <a:noFill/>
          </a:ln>
        </p:spPr>
        <p:txBody>
          <a:bodyPr wrap="square" anchor="t">
            <a:spAutoFit/>
          </a:bodyPr>
          <a:p>
            <a:r>
              <a:rPr lang="fr-FR" altLang="en-US">
                <a:solidFill>
                  <a:schemeClr val="bg1"/>
                </a:solidFill>
                <a:latin typeface="Georgia" panose="02040502050405020303" charset="0"/>
                <a:ea typeface="Microsoft YaHei Light" panose="020B0502040204020203" pitchFamily="34" charset="-122"/>
              </a:rPr>
              <a:t>Pour faire quoi ?</a:t>
            </a:r>
            <a:endParaRPr lang="fr-FR" altLang="en-US">
              <a:solidFill>
                <a:schemeClr val="bg1"/>
              </a:solidFill>
              <a:latin typeface="Georgia" panose="02040502050405020303" charset="0"/>
              <a:ea typeface="Microsoft YaHei Light" panose="020B0502040204020203" pitchFamily="34" charset="-122"/>
            </a:endParaRPr>
          </a:p>
        </p:txBody>
      </p:sp>
      <p:pic>
        <p:nvPicPr>
          <p:cNvPr id="2" name="Image 1" descr="q19-55"/>
          <p:cNvPicPr>
            <a:picLocks noChangeAspect="1"/>
          </p:cNvPicPr>
          <p:nvPr/>
        </p:nvPicPr>
        <p:blipFill>
          <a:blip r:embed="rId1"/>
          <a:stretch>
            <a:fillRect/>
          </a:stretch>
        </p:blipFill>
        <p:spPr>
          <a:xfrm>
            <a:off x="838200" y="1924050"/>
            <a:ext cx="7150735" cy="3551555"/>
          </a:xfrm>
          <a:prstGeom prst="rect">
            <a:avLst/>
          </a:prstGeom>
        </p:spPr>
      </p:pic>
    </p:spTree>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44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rPr>
              <a:t>HUILE DE PALME</a:t>
            </a:r>
            <a:endParaRPr kumimoji="0" lang="fr-FR" sz="44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10243" name="矩形 7"/>
          <p:cNvSpPr/>
          <p:nvPr/>
        </p:nvSpPr>
        <p:spPr>
          <a:xfrm>
            <a:off x="7525703" y="4675505"/>
            <a:ext cx="3449638" cy="166052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t">
            <a:spAutoFit/>
          </a:bodyPr>
          <a:p>
            <a:pPr fontAlgn="base"/>
            <a:r>
              <a:rPr lang="fr-FR" altLang="zh-CN" strike="noStrike" noProof="1">
                <a:solidFill>
                  <a:schemeClr val="accent2"/>
                </a:solidFill>
              </a:rPr>
              <a:t>L'huile </a:t>
            </a:r>
            <a:r>
              <a:rPr lang="zh-CN" altLang="en-US"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rPr>
              <a:t>de palme est souvent utilisée </a:t>
            </a:r>
            <a:r>
              <a:rPr lang="fr-FR" altLang="zh-CN"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rPr>
              <a:t>ausssi </a:t>
            </a:r>
            <a:r>
              <a:rPr lang="zh-CN" altLang="en-US"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rPr>
              <a:t>comme matière première dans les processus de saponification (fabrication du savon), mais permet également de constituer d’autres composants, par </a:t>
            </a:r>
            <a:r>
              <a:rPr lang="zh-CN" altLang="en-US"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rPr>
              <a:t>exemple </a:t>
            </a:r>
            <a:r>
              <a:rPr lang="zh-CN" altLang="en-US"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rPr>
              <a:t>des émulsifiants, indispensables pour la formulation des cosmétiques.</a:t>
            </a:r>
            <a:endParaRPr lang="zh-CN" altLang="en-US" sz="1400" strike="noStrike" noProof="1" dirty="0">
              <a:solidFill>
                <a:schemeClr val="accent2"/>
              </a:solidFill>
              <a:latin typeface="Calibri" panose="020F0502020204030204" pitchFamily="34" charset="0"/>
              <a:ea typeface="Microsoft YaHei Light" panose="020B0502040204020203" pitchFamily="34" charset="-122"/>
              <a:cs typeface="Arial" panose="020B0604020202020204" pitchFamily="34" charset="0"/>
            </a:endParaRPr>
          </a:p>
        </p:txBody>
      </p:sp>
      <p:sp>
        <p:nvSpPr>
          <p:cNvPr id="36867" name="矩形 8"/>
          <p:cNvSpPr/>
          <p:nvPr/>
        </p:nvSpPr>
        <p:spPr>
          <a:xfrm>
            <a:off x="6096000" y="2243138"/>
            <a:ext cx="3286125" cy="1198562"/>
          </a:xfrm>
          <a:prstGeom prst="rect">
            <a:avLst/>
          </a:prstGeom>
          <a:noFill/>
          <a:ln w="9525">
            <a:noFill/>
          </a:ln>
        </p:spPr>
        <p:txBody>
          <a:bodyPr anchor="t">
            <a:spAutoFit/>
          </a:bodyPr>
          <a:p>
            <a:r>
              <a:rPr lang="fr-FR" altLang="zh-CN" sz="2400" dirty="0">
                <a:solidFill>
                  <a:srgbClr val="1C7C5A"/>
                </a:solidFill>
                <a:latin typeface="Georgia" panose="02040502050405020303" charset="0"/>
                <a:ea typeface="Microsoft YaHei Light" panose="020B0502040204020203" pitchFamily="34" charset="-122"/>
              </a:rPr>
              <a:t>On l'utilise pour la fabrication de Biocarburant</a:t>
            </a:r>
            <a:endParaRPr lang="fr-FR" altLang="zh-CN" sz="2400" dirty="0">
              <a:solidFill>
                <a:srgbClr val="1C7C5A"/>
              </a:solidFill>
              <a:latin typeface="Georgia" panose="02040502050405020303" charset="0"/>
              <a:ea typeface="Arial" panose="020B0604020202020204" pitchFamily="34" charset="0"/>
            </a:endParaRPr>
          </a:p>
        </p:txBody>
      </p:sp>
      <p:sp>
        <p:nvSpPr>
          <p:cNvPr id="11" name="矩形 10"/>
          <p:cNvSpPr/>
          <p:nvPr/>
        </p:nvSpPr>
        <p:spPr>
          <a:xfrm>
            <a:off x="4397375" y="1808163"/>
            <a:ext cx="725488"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sym typeface="+mn-ea"/>
              </a:rPr>
              <a:t>1</a:t>
            </a:r>
            <a:endParaRPr kumimoji="0" lang="zh-CN" altLang="en-US" sz="5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mn-ea"/>
            </a:endParaRPr>
          </a:p>
        </p:txBody>
      </p:sp>
      <p:sp>
        <p:nvSpPr>
          <p:cNvPr id="13" name="矩形 12"/>
          <p:cNvSpPr/>
          <p:nvPr/>
        </p:nvSpPr>
        <p:spPr>
          <a:xfrm>
            <a:off x="4384675" y="4195763"/>
            <a:ext cx="479425" cy="479425"/>
          </a:xfrm>
          <a:prstGeom prst="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sym typeface="+mn-ea"/>
              </a:rPr>
              <a:t>2</a:t>
            </a: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mn-ea"/>
            </a:endParaRPr>
          </a:p>
        </p:txBody>
      </p:sp>
      <p:pic>
        <p:nvPicPr>
          <p:cNvPr id="36870" name="Picture 4" descr="pexels-karolina-grabowska-4202325"/>
          <p:cNvPicPr>
            <a:picLocks noChangeAspect="1"/>
          </p:cNvPicPr>
          <p:nvPr/>
        </p:nvPicPr>
        <p:blipFill>
          <a:blip r:embed="rId1"/>
          <a:stretch>
            <a:fillRect/>
          </a:stretch>
        </p:blipFill>
        <p:spPr>
          <a:xfrm>
            <a:off x="4397375" y="4675188"/>
            <a:ext cx="2994025" cy="2182812"/>
          </a:xfrm>
          <a:prstGeom prst="rect">
            <a:avLst/>
          </a:prstGeom>
          <a:noFill/>
          <a:ln w="9525">
            <a:noFill/>
          </a:ln>
        </p:spPr>
      </p:pic>
      <p:pic>
        <p:nvPicPr>
          <p:cNvPr id="36871" name="Picture 5" descr="istockphoto-1081329100-1024x1024"/>
          <p:cNvPicPr>
            <a:picLocks noChangeAspect="1"/>
          </p:cNvPicPr>
          <p:nvPr/>
        </p:nvPicPr>
        <p:blipFill>
          <a:blip r:embed="rId2"/>
          <a:stretch>
            <a:fillRect/>
          </a:stretch>
        </p:blipFill>
        <p:spPr>
          <a:xfrm>
            <a:off x="676275" y="1690688"/>
            <a:ext cx="3721100" cy="2836862"/>
          </a:xfrm>
          <a:prstGeom prst="rect">
            <a:avLst/>
          </a:prstGeom>
          <a:noFill/>
          <a:ln w="9525">
            <a:noFill/>
          </a:ln>
        </p:spPr>
      </p:pic>
    </p:spTree>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44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rPr>
              <a:t>HUILE DE COCO</a:t>
            </a:r>
            <a:endParaRPr kumimoji="0" lang="fr-FR" sz="440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10243" name="矩形 7"/>
          <p:cNvSpPr/>
          <p:nvPr/>
        </p:nvSpPr>
        <p:spPr>
          <a:xfrm>
            <a:off x="7389813" y="4675188"/>
            <a:ext cx="3449638" cy="1630363"/>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t">
            <a:spAutoFit/>
          </a:bodyPr>
          <a:p>
            <a:pPr fontAlgn="base"/>
            <a:r>
              <a:rPr lang="fr-FR" altLang="zh-CN" sz="2000" strike="noStrike" noProof="1">
                <a:solidFill>
                  <a:schemeClr val="accent2"/>
                </a:solidFill>
                <a:latin typeface="Georgia" panose="02040502050405020303" charset="0"/>
                <a:cs typeface="Georgia" panose="02040502050405020303" charset="0"/>
              </a:rPr>
              <a:t>L'huile </a:t>
            </a:r>
            <a:r>
              <a:rPr lang="zh-CN" altLang="en-US" sz="2000" strike="noStrike" noProof="1" dirty="0">
                <a:solidFill>
                  <a:schemeClr val="accent2"/>
                </a:solidFill>
                <a:latin typeface="Georgia" panose="02040502050405020303" charset="0"/>
                <a:ea typeface="Microsoft YaHei Light" panose="020B0502040204020203" pitchFamily="34" charset="-122"/>
                <a:cs typeface="Georgia" panose="02040502050405020303" charset="0"/>
              </a:rPr>
              <a:t>de </a:t>
            </a:r>
            <a:r>
              <a:rPr lang="fr-FR" altLang="zh-CN" sz="2000" strike="noStrike" noProof="1" dirty="0">
                <a:solidFill>
                  <a:schemeClr val="accent2"/>
                </a:solidFill>
                <a:latin typeface="Georgia" panose="02040502050405020303" charset="0"/>
                <a:ea typeface="Microsoft YaHei Light" panose="020B0502040204020203" pitchFamily="34" charset="-122"/>
                <a:cs typeface="Georgia" panose="02040502050405020303" charset="0"/>
              </a:rPr>
              <a:t>coco est utiliser  comme  médicament grâce à ses propriétés nourrissantes et réparatrices pour la peau  et le cheveux .</a:t>
            </a:r>
            <a:endParaRPr lang="fr-FR" altLang="zh-CN" sz="2000" strike="noStrike" noProof="1" dirty="0">
              <a:solidFill>
                <a:schemeClr val="accent2"/>
              </a:solidFill>
              <a:latin typeface="Georgia" panose="02040502050405020303" charset="0"/>
              <a:ea typeface="Microsoft YaHei Light" panose="020B0502040204020203" pitchFamily="34" charset="-122"/>
              <a:cs typeface="Georgia" panose="02040502050405020303" charset="0"/>
            </a:endParaRPr>
          </a:p>
        </p:txBody>
      </p:sp>
      <p:sp>
        <p:nvSpPr>
          <p:cNvPr id="37891" name="矩形 8"/>
          <p:cNvSpPr/>
          <p:nvPr/>
        </p:nvSpPr>
        <p:spPr>
          <a:xfrm>
            <a:off x="6096000" y="2243138"/>
            <a:ext cx="3286125" cy="1568450"/>
          </a:xfrm>
          <a:prstGeom prst="rect">
            <a:avLst/>
          </a:prstGeom>
          <a:noFill/>
          <a:ln w="9525">
            <a:noFill/>
          </a:ln>
        </p:spPr>
        <p:txBody>
          <a:bodyPr anchor="t">
            <a:spAutoFit/>
          </a:bodyPr>
          <a:p>
            <a:r>
              <a:rPr lang="fr-FR" altLang="zh-CN" sz="2400" dirty="0">
                <a:solidFill>
                  <a:srgbClr val="1C7C5A"/>
                </a:solidFill>
                <a:latin typeface="Georgia" panose="02040502050405020303" charset="0"/>
                <a:ea typeface="Microsoft YaHei Light" panose="020B0502040204020203" pitchFamily="34" charset="-122"/>
              </a:rPr>
              <a:t>On l'utilise pour les produits cosmétique comme savon,parfaim,...</a:t>
            </a:r>
            <a:endParaRPr lang="fr-FR" altLang="zh-CN" sz="2400" dirty="0">
              <a:solidFill>
                <a:srgbClr val="1C7C5A"/>
              </a:solidFill>
              <a:latin typeface="Georgia" panose="02040502050405020303" charset="0"/>
              <a:ea typeface="Arial" panose="020B0604020202020204" pitchFamily="34" charset="0"/>
            </a:endParaRPr>
          </a:p>
        </p:txBody>
      </p:sp>
      <p:sp>
        <p:nvSpPr>
          <p:cNvPr id="11" name="矩形 10"/>
          <p:cNvSpPr/>
          <p:nvPr/>
        </p:nvSpPr>
        <p:spPr>
          <a:xfrm>
            <a:off x="4397375" y="1808163"/>
            <a:ext cx="725488" cy="725488"/>
          </a:xfrm>
          <a:prstGeom prst="rect">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sym typeface="+mn-ea"/>
              </a:rPr>
              <a:t>1</a:t>
            </a:r>
            <a:endParaRPr kumimoji="0" lang="zh-CN" altLang="en-US" sz="5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mn-ea"/>
            </a:endParaRPr>
          </a:p>
        </p:txBody>
      </p:sp>
      <p:sp>
        <p:nvSpPr>
          <p:cNvPr id="13" name="矩形 12"/>
          <p:cNvSpPr/>
          <p:nvPr/>
        </p:nvSpPr>
        <p:spPr>
          <a:xfrm>
            <a:off x="4384675" y="4195763"/>
            <a:ext cx="479425" cy="479425"/>
          </a:xfrm>
          <a:prstGeom prst="rect">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mn-cs"/>
                <a:sym typeface="+mn-ea"/>
              </a:rPr>
              <a:t>2</a:t>
            </a:r>
            <a:endParaRPr kumimoji="0" lang="zh-CN" alt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sym typeface="+mn-ea"/>
            </a:endParaRPr>
          </a:p>
        </p:txBody>
      </p:sp>
      <p:pic>
        <p:nvPicPr>
          <p:cNvPr id="37894" name="Picture 1" descr="pexels-laryssa-suaid-3616997"/>
          <p:cNvPicPr>
            <a:picLocks noChangeAspect="1"/>
          </p:cNvPicPr>
          <p:nvPr/>
        </p:nvPicPr>
        <p:blipFill>
          <a:blip r:embed="rId1"/>
          <a:stretch>
            <a:fillRect/>
          </a:stretch>
        </p:blipFill>
        <p:spPr>
          <a:xfrm>
            <a:off x="1296988" y="1422400"/>
            <a:ext cx="3087687" cy="2773363"/>
          </a:xfrm>
          <a:prstGeom prst="rect">
            <a:avLst/>
          </a:prstGeom>
          <a:noFill/>
          <a:ln w="9525">
            <a:noFill/>
          </a:ln>
        </p:spPr>
      </p:pic>
      <p:pic>
        <p:nvPicPr>
          <p:cNvPr id="37895" name="Picture 2" descr="pexels-rfstudio-3059398 (1)"/>
          <p:cNvPicPr>
            <a:picLocks noChangeAspect="1"/>
          </p:cNvPicPr>
          <p:nvPr/>
        </p:nvPicPr>
        <p:blipFill>
          <a:blip r:embed="rId2"/>
          <a:stretch>
            <a:fillRect/>
          </a:stretch>
        </p:blipFill>
        <p:spPr>
          <a:xfrm>
            <a:off x="4397375" y="4675188"/>
            <a:ext cx="2992438" cy="2182812"/>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4532313" y="2262188"/>
            <a:ext cx="6167438" cy="1295400"/>
          </a:xfr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altLang="en-US" sz="6000" b="1" i="0" u="none" strike="noStrike" kern="1200" cap="none" spc="300" normalizeH="0" baseline="0" noProof="0" dirty="0">
                <a:ln>
                  <a:noFill/>
                </a:ln>
                <a:solidFill>
                  <a:schemeClr val="bg1"/>
                </a:solidFill>
                <a:effectLst/>
                <a:uLnTx/>
                <a:uFillTx/>
                <a:latin typeface="Georgia" panose="02040502050405020303" charset="0"/>
                <a:ea typeface="+mj-ea"/>
                <a:cs typeface="Georgia" panose="02040502050405020303" charset="0"/>
              </a:rPr>
              <a:t>Conclusion</a:t>
            </a:r>
            <a:endParaRPr kumimoji="0" lang="fr-FR" altLang="en-US" sz="6000" b="1" i="0" u="none" strike="noStrike" kern="1200" cap="none" spc="30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39938" name="副标题 2"/>
          <p:cNvSpPr>
            <a:spLocks noGrp="1"/>
          </p:cNvSpPr>
          <p:nvPr>
            <p:ph type="subTitle" idx="1"/>
          </p:nvPr>
        </p:nvSpPr>
        <p:spPr>
          <a:xfrm>
            <a:off x="3438525" y="4741863"/>
            <a:ext cx="7913688" cy="1655762"/>
          </a:xfrm>
        </p:spPr>
        <p:txBody>
          <a:bodyPr wrap="square" lIns="91440" tIns="45720" rIns="91440" bIns="45720" anchor="t"/>
          <a:p>
            <a:pPr defTabSz="914400">
              <a:buClrTx/>
              <a:buSzTx/>
            </a:pPr>
            <a:endParaRPr lang="zh-CN" altLang="en-US" kern="1200" dirty="0">
              <a:latin typeface="+mn-lt"/>
              <a:ea typeface="Arial" panose="020B0604020202020204" pitchFamily="34" charset="0"/>
              <a:cs typeface="+mn-cs"/>
            </a:endParaRPr>
          </a:p>
        </p:txBody>
      </p:sp>
    </p:spTree>
  </p:cSld>
  <p:clrMapOvr>
    <a:masterClrMapping/>
  </p:clrMapOvr>
  <p:transition>
    <p:split orient="ver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3438525" y="2262505"/>
            <a:ext cx="7914005" cy="1488440"/>
          </a:xfr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fr-FR" altLang="en-US" sz="6000" b="1" i="0" u="none" strike="noStrike" kern="1200" cap="none" spc="300" normalizeH="0" baseline="0" noProof="0" dirty="0">
                <a:ln>
                  <a:noFill/>
                </a:ln>
                <a:solidFill>
                  <a:schemeClr val="bg1"/>
                </a:solidFill>
                <a:effectLst/>
                <a:uLnTx/>
                <a:uFillTx/>
                <a:latin typeface="Georgia" panose="02040502050405020303" charset="0"/>
                <a:ea typeface="+mj-ea"/>
                <a:cs typeface="Georgia" panose="02040502050405020303" charset="0"/>
              </a:rPr>
              <a:t>Merci</a:t>
            </a:r>
            <a:endParaRPr kumimoji="0" lang="fr-FR" altLang="en-US" sz="6000" b="1" i="0" u="none" strike="noStrike" kern="1200" cap="none" spc="30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sp>
        <p:nvSpPr>
          <p:cNvPr id="40962" name="副标题 2"/>
          <p:cNvSpPr>
            <a:spLocks noGrp="1"/>
          </p:cNvSpPr>
          <p:nvPr>
            <p:ph type="subTitle" idx="1"/>
          </p:nvPr>
        </p:nvSpPr>
        <p:spPr>
          <a:xfrm>
            <a:off x="3438525" y="4741863"/>
            <a:ext cx="7913688" cy="1655762"/>
          </a:xfrm>
        </p:spPr>
        <p:txBody>
          <a:bodyPr wrap="square" lIns="91440" tIns="45720" rIns="91440" bIns="45720" anchor="t"/>
          <a:p>
            <a:pPr defTabSz="914400">
              <a:buClrTx/>
              <a:buSzTx/>
            </a:pPr>
            <a:endParaRPr lang="zh-CN" altLang="en-US" kern="1200" dirty="0">
              <a:latin typeface="+mn-lt"/>
              <a:ea typeface="Arial" panose="020B0604020202020204" pitchFamily="34" charset="0"/>
              <a:cs typeface="+mn-cs"/>
            </a:endParaRPr>
          </a:p>
        </p:txBody>
      </p:sp>
    </p:spTree>
  </p:cSld>
  <p:clrMapOvr>
    <a:masterClrMapping/>
  </p:clrMapOvr>
  <p:transition>
    <p:wheel spokes="8"/>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fr-FR" sz="3110" i="1"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Les chiffres de sous nutrition dans le monde</a:t>
            </a:r>
            <a:r>
              <a:rPr kumimoji="0" lang="fr-FR" sz="3110" b="0" i="0"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 </a:t>
            </a:r>
            <a:endParaRPr kumimoji="0" lang="fr-FR" sz="311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grpSp>
        <p:nvGrpSpPr>
          <p:cNvPr id="17410" name="组合 2"/>
          <p:cNvGrpSpPr/>
          <p:nvPr/>
        </p:nvGrpSpPr>
        <p:grpSpPr>
          <a:xfrm>
            <a:off x="839788" y="2489200"/>
            <a:ext cx="6946900" cy="1879600"/>
            <a:chOff x="831550" y="1753094"/>
            <a:chExt cx="6947017" cy="1879106"/>
          </a:xfrm>
        </p:grpSpPr>
        <p:sp>
          <p:nvSpPr>
            <p:cNvPr id="5" name="空心弧 4"/>
            <p:cNvSpPr/>
            <p:nvPr/>
          </p:nvSpPr>
          <p:spPr>
            <a:xfrm>
              <a:off x="5908042" y="1765794"/>
              <a:ext cx="1866406" cy="1866406"/>
            </a:xfrm>
            <a:prstGeom prst="blockArc">
              <a:avLst>
                <a:gd name="adj1" fmla="val 10800000"/>
                <a:gd name="adj2" fmla="val 0"/>
                <a:gd name="adj3" fmla="val 9314"/>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空心弧 5"/>
            <p:cNvSpPr/>
            <p:nvPr/>
          </p:nvSpPr>
          <p:spPr>
            <a:xfrm>
              <a:off x="4215721" y="1765794"/>
              <a:ext cx="1866406" cy="1866406"/>
            </a:xfrm>
            <a:prstGeom prst="blockArc">
              <a:avLst>
                <a:gd name="adj1" fmla="val 10800000"/>
                <a:gd name="adj2" fmla="val 0"/>
                <a:gd name="adj3" fmla="val 9314"/>
              </a:avLst>
            </a:prstGeom>
            <a:solidFill>
              <a:srgbClr val="E36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空心弧 6"/>
            <p:cNvSpPr/>
            <p:nvPr/>
          </p:nvSpPr>
          <p:spPr>
            <a:xfrm flipV="1">
              <a:off x="831550" y="1753094"/>
              <a:ext cx="1866406" cy="1866406"/>
            </a:xfrm>
            <a:prstGeom prst="blockArc">
              <a:avLst>
                <a:gd name="adj1" fmla="val 10800000"/>
                <a:gd name="adj2" fmla="val 0"/>
                <a:gd name="adj3" fmla="val 9314"/>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空心弧 7"/>
            <p:cNvSpPr/>
            <p:nvPr/>
          </p:nvSpPr>
          <p:spPr>
            <a:xfrm flipV="1">
              <a:off x="2523871" y="1753094"/>
              <a:ext cx="1866406" cy="1866406"/>
            </a:xfrm>
            <a:prstGeom prst="blockArc">
              <a:avLst>
                <a:gd name="adj1" fmla="val 10800000"/>
                <a:gd name="adj2" fmla="val 0"/>
                <a:gd name="adj3" fmla="val 9314"/>
              </a:avLst>
            </a:prstGeom>
            <a:solidFill>
              <a:srgbClr val="166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空心弧 8"/>
            <p:cNvSpPr/>
            <p:nvPr/>
          </p:nvSpPr>
          <p:spPr>
            <a:xfrm flipV="1">
              <a:off x="4215721" y="1753094"/>
              <a:ext cx="1866406" cy="1866406"/>
            </a:xfrm>
            <a:prstGeom prst="blockArc">
              <a:avLst>
                <a:gd name="adj1" fmla="val 10800000"/>
                <a:gd name="adj2" fmla="val 0"/>
                <a:gd name="adj3" fmla="val 9314"/>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空心弧 9"/>
            <p:cNvSpPr/>
            <p:nvPr/>
          </p:nvSpPr>
          <p:spPr>
            <a:xfrm flipV="1">
              <a:off x="5912161" y="1753094"/>
              <a:ext cx="1866406" cy="1866406"/>
            </a:xfrm>
            <a:prstGeom prst="blockArc">
              <a:avLst>
                <a:gd name="adj1" fmla="val 10800000"/>
                <a:gd name="adj2" fmla="val 0"/>
                <a:gd name="adj3" fmla="val 9314"/>
              </a:avLst>
            </a:prstGeom>
            <a:solidFill>
              <a:srgbClr val="E36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空心弧 10"/>
            <p:cNvSpPr/>
            <p:nvPr/>
          </p:nvSpPr>
          <p:spPr>
            <a:xfrm>
              <a:off x="2523400" y="1765794"/>
              <a:ext cx="1866406" cy="1866406"/>
            </a:xfrm>
            <a:prstGeom prst="blockArc">
              <a:avLst>
                <a:gd name="adj1" fmla="val 10800000"/>
                <a:gd name="adj2" fmla="val 0"/>
                <a:gd name="adj3" fmla="val 9314"/>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空心弧 11"/>
            <p:cNvSpPr/>
            <p:nvPr/>
          </p:nvSpPr>
          <p:spPr>
            <a:xfrm>
              <a:off x="831550" y="1765794"/>
              <a:ext cx="1866406" cy="1866406"/>
            </a:xfrm>
            <a:prstGeom prst="blockArc">
              <a:avLst>
                <a:gd name="adj1" fmla="val 10800000"/>
                <a:gd name="adj2" fmla="val 0"/>
                <a:gd name="adj3" fmla="val 9314"/>
              </a:avLst>
            </a:prstGeom>
            <a:solidFill>
              <a:srgbClr val="166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13" name="组合 12"/>
          <p:cNvGrpSpPr/>
          <p:nvPr/>
        </p:nvGrpSpPr>
        <p:grpSpPr>
          <a:xfrm>
            <a:off x="1281433" y="2866314"/>
            <a:ext cx="1056178" cy="1136313"/>
            <a:chOff x="1273195" y="2129962"/>
            <a:chExt cx="1056179" cy="1136313"/>
          </a:xfrm>
          <a:solidFill>
            <a:srgbClr val="E08648"/>
          </a:solidFill>
        </p:grpSpPr>
        <p:sp>
          <p:nvSpPr>
            <p:cNvPr id="14" name="椭圆 13"/>
            <p:cNvSpPr>
              <a:spLocks noChangeAspect="1"/>
            </p:cNvSpPr>
            <p:nvPr/>
          </p:nvSpPr>
          <p:spPr>
            <a:xfrm>
              <a:off x="1273195" y="238497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a:spLocks noChangeAspect="1"/>
            </p:cNvSpPr>
            <p:nvPr/>
          </p:nvSpPr>
          <p:spPr>
            <a:xfrm>
              <a:off x="1364868" y="22722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a:spLocks noChangeAspect="1"/>
            </p:cNvSpPr>
            <p:nvPr/>
          </p:nvSpPr>
          <p:spPr>
            <a:xfrm>
              <a:off x="1483544" y="21885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a:spLocks noChangeAspect="1"/>
            </p:cNvSpPr>
            <p:nvPr/>
          </p:nvSpPr>
          <p:spPr>
            <a:xfrm>
              <a:off x="1620419"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a:spLocks noChangeAspect="1"/>
            </p:cNvSpPr>
            <p:nvPr/>
          </p:nvSpPr>
          <p:spPr>
            <a:xfrm>
              <a:off x="1765343"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a:spLocks noChangeAspect="1"/>
            </p:cNvSpPr>
            <p:nvPr/>
          </p:nvSpPr>
          <p:spPr>
            <a:xfrm>
              <a:off x="1907567"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0" name="椭圆 19"/>
            <p:cNvSpPr>
              <a:spLocks noChangeAspect="1"/>
            </p:cNvSpPr>
            <p:nvPr/>
          </p:nvSpPr>
          <p:spPr>
            <a:xfrm>
              <a:off x="2036544"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 name="椭圆 20"/>
            <p:cNvSpPr>
              <a:spLocks noChangeAspect="1"/>
            </p:cNvSpPr>
            <p:nvPr/>
          </p:nvSpPr>
          <p:spPr>
            <a:xfrm>
              <a:off x="2142707"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椭圆 21"/>
            <p:cNvSpPr>
              <a:spLocks noChangeAspect="1"/>
            </p:cNvSpPr>
            <p:nvPr/>
          </p:nvSpPr>
          <p:spPr>
            <a:xfrm>
              <a:off x="2218183"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 name="椭圆 22"/>
            <p:cNvSpPr>
              <a:spLocks noChangeAspect="1"/>
            </p:cNvSpPr>
            <p:nvPr/>
          </p:nvSpPr>
          <p:spPr>
            <a:xfrm>
              <a:off x="2257374"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 name="椭圆 23"/>
            <p:cNvSpPr>
              <a:spLocks noChangeAspect="1"/>
            </p:cNvSpPr>
            <p:nvPr/>
          </p:nvSpPr>
          <p:spPr>
            <a:xfrm>
              <a:off x="2257374"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5" name="椭圆 24"/>
            <p:cNvSpPr>
              <a:spLocks noChangeAspect="1"/>
            </p:cNvSpPr>
            <p:nvPr/>
          </p:nvSpPr>
          <p:spPr>
            <a:xfrm>
              <a:off x="2218183"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 name="椭圆 25"/>
            <p:cNvSpPr>
              <a:spLocks noChangeAspect="1"/>
            </p:cNvSpPr>
            <p:nvPr/>
          </p:nvSpPr>
          <p:spPr>
            <a:xfrm>
              <a:off x="2142707"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椭圆 26"/>
            <p:cNvSpPr>
              <a:spLocks noChangeAspect="1"/>
            </p:cNvSpPr>
            <p:nvPr/>
          </p:nvSpPr>
          <p:spPr>
            <a:xfrm>
              <a:off x="2036544"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椭圆 27"/>
            <p:cNvSpPr>
              <a:spLocks noChangeAspect="1"/>
            </p:cNvSpPr>
            <p:nvPr/>
          </p:nvSpPr>
          <p:spPr>
            <a:xfrm>
              <a:off x="1907567"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9" name="椭圆 28"/>
            <p:cNvSpPr>
              <a:spLocks noChangeAspect="1"/>
            </p:cNvSpPr>
            <p:nvPr/>
          </p:nvSpPr>
          <p:spPr>
            <a:xfrm>
              <a:off x="1765343" y="31942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30" name="组合 29"/>
          <p:cNvGrpSpPr/>
          <p:nvPr/>
        </p:nvGrpSpPr>
        <p:grpSpPr>
          <a:xfrm>
            <a:off x="3322798" y="2866314"/>
            <a:ext cx="708955" cy="1136313"/>
            <a:chOff x="3314564" y="2129962"/>
            <a:chExt cx="708955" cy="1136313"/>
          </a:xfrm>
          <a:solidFill>
            <a:srgbClr val="1C7C5A"/>
          </a:solidFill>
        </p:grpSpPr>
        <p:sp>
          <p:nvSpPr>
            <p:cNvPr id="31" name="椭圆 30"/>
            <p:cNvSpPr>
              <a:spLocks noChangeAspect="1"/>
            </p:cNvSpPr>
            <p:nvPr/>
          </p:nvSpPr>
          <p:spPr>
            <a:xfrm>
              <a:off x="3314564"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椭圆 31"/>
            <p:cNvSpPr>
              <a:spLocks noChangeAspect="1"/>
            </p:cNvSpPr>
            <p:nvPr/>
          </p:nvSpPr>
          <p:spPr>
            <a:xfrm>
              <a:off x="3459488"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3" name="椭圆 32"/>
            <p:cNvSpPr>
              <a:spLocks noChangeAspect="1"/>
            </p:cNvSpPr>
            <p:nvPr/>
          </p:nvSpPr>
          <p:spPr>
            <a:xfrm>
              <a:off x="3601712"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4" name="椭圆 33"/>
            <p:cNvSpPr>
              <a:spLocks noChangeAspect="1"/>
            </p:cNvSpPr>
            <p:nvPr/>
          </p:nvSpPr>
          <p:spPr>
            <a:xfrm>
              <a:off x="3730689"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椭圆 34"/>
            <p:cNvSpPr>
              <a:spLocks noChangeAspect="1"/>
            </p:cNvSpPr>
            <p:nvPr/>
          </p:nvSpPr>
          <p:spPr>
            <a:xfrm>
              <a:off x="3836852"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6" name="椭圆 35"/>
            <p:cNvSpPr>
              <a:spLocks noChangeAspect="1"/>
            </p:cNvSpPr>
            <p:nvPr/>
          </p:nvSpPr>
          <p:spPr>
            <a:xfrm>
              <a:off x="3912328"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7" name="椭圆 36"/>
            <p:cNvSpPr>
              <a:spLocks noChangeAspect="1"/>
            </p:cNvSpPr>
            <p:nvPr/>
          </p:nvSpPr>
          <p:spPr>
            <a:xfrm>
              <a:off x="3951519"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8" name="椭圆 37"/>
            <p:cNvSpPr>
              <a:spLocks noChangeAspect="1"/>
            </p:cNvSpPr>
            <p:nvPr/>
          </p:nvSpPr>
          <p:spPr>
            <a:xfrm>
              <a:off x="3951519"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椭圆 38"/>
            <p:cNvSpPr>
              <a:spLocks noChangeAspect="1"/>
            </p:cNvSpPr>
            <p:nvPr/>
          </p:nvSpPr>
          <p:spPr>
            <a:xfrm>
              <a:off x="3912328"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0" name="椭圆 39"/>
            <p:cNvSpPr>
              <a:spLocks noChangeAspect="1"/>
            </p:cNvSpPr>
            <p:nvPr/>
          </p:nvSpPr>
          <p:spPr>
            <a:xfrm>
              <a:off x="3836852"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1" name="椭圆 40"/>
            <p:cNvSpPr>
              <a:spLocks noChangeAspect="1"/>
            </p:cNvSpPr>
            <p:nvPr/>
          </p:nvSpPr>
          <p:spPr>
            <a:xfrm>
              <a:off x="3730689"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2" name="椭圆 41"/>
            <p:cNvSpPr>
              <a:spLocks noChangeAspect="1"/>
            </p:cNvSpPr>
            <p:nvPr/>
          </p:nvSpPr>
          <p:spPr>
            <a:xfrm>
              <a:off x="3601712"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3" name="椭圆 42"/>
            <p:cNvSpPr>
              <a:spLocks noChangeAspect="1"/>
            </p:cNvSpPr>
            <p:nvPr/>
          </p:nvSpPr>
          <p:spPr>
            <a:xfrm>
              <a:off x="3459488" y="31942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4" name="椭圆 43"/>
            <p:cNvSpPr>
              <a:spLocks noChangeAspect="1"/>
            </p:cNvSpPr>
            <p:nvPr/>
          </p:nvSpPr>
          <p:spPr>
            <a:xfrm>
              <a:off x="3314564" y="31843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45" name="组合 44"/>
          <p:cNvGrpSpPr/>
          <p:nvPr/>
        </p:nvGrpSpPr>
        <p:grpSpPr>
          <a:xfrm>
            <a:off x="5160047" y="2866315"/>
            <a:ext cx="564031" cy="1106758"/>
            <a:chOff x="5151809" y="2129962"/>
            <a:chExt cx="564031" cy="1106758"/>
          </a:xfrm>
          <a:solidFill>
            <a:srgbClr val="675E8C"/>
          </a:solidFill>
        </p:grpSpPr>
        <p:sp>
          <p:nvSpPr>
            <p:cNvPr id="46" name="椭圆 45"/>
            <p:cNvSpPr>
              <a:spLocks noChangeAspect="1"/>
            </p:cNvSpPr>
            <p:nvPr/>
          </p:nvSpPr>
          <p:spPr>
            <a:xfrm>
              <a:off x="5151809"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椭圆 46"/>
            <p:cNvSpPr>
              <a:spLocks noChangeAspect="1"/>
            </p:cNvSpPr>
            <p:nvPr/>
          </p:nvSpPr>
          <p:spPr>
            <a:xfrm>
              <a:off x="5294033"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椭圆 47"/>
            <p:cNvSpPr>
              <a:spLocks noChangeAspect="1"/>
            </p:cNvSpPr>
            <p:nvPr/>
          </p:nvSpPr>
          <p:spPr>
            <a:xfrm>
              <a:off x="5423010"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9" name="椭圆 48"/>
            <p:cNvSpPr>
              <a:spLocks noChangeAspect="1"/>
            </p:cNvSpPr>
            <p:nvPr/>
          </p:nvSpPr>
          <p:spPr>
            <a:xfrm>
              <a:off x="5529173"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0" name="椭圆 49"/>
            <p:cNvSpPr>
              <a:spLocks noChangeAspect="1"/>
            </p:cNvSpPr>
            <p:nvPr/>
          </p:nvSpPr>
          <p:spPr>
            <a:xfrm>
              <a:off x="5604649"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1" name="椭圆 50"/>
            <p:cNvSpPr>
              <a:spLocks noChangeAspect="1"/>
            </p:cNvSpPr>
            <p:nvPr/>
          </p:nvSpPr>
          <p:spPr>
            <a:xfrm>
              <a:off x="5643840"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2" name="椭圆 51"/>
            <p:cNvSpPr>
              <a:spLocks noChangeAspect="1"/>
            </p:cNvSpPr>
            <p:nvPr/>
          </p:nvSpPr>
          <p:spPr>
            <a:xfrm>
              <a:off x="5643840"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3" name="椭圆 52"/>
            <p:cNvSpPr>
              <a:spLocks noChangeAspect="1"/>
            </p:cNvSpPr>
            <p:nvPr/>
          </p:nvSpPr>
          <p:spPr>
            <a:xfrm>
              <a:off x="5604649"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4" name="椭圆 53"/>
            <p:cNvSpPr>
              <a:spLocks noChangeAspect="1"/>
            </p:cNvSpPr>
            <p:nvPr/>
          </p:nvSpPr>
          <p:spPr>
            <a:xfrm>
              <a:off x="5529173"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5" name="椭圆 54"/>
            <p:cNvSpPr>
              <a:spLocks noChangeAspect="1"/>
            </p:cNvSpPr>
            <p:nvPr/>
          </p:nvSpPr>
          <p:spPr>
            <a:xfrm>
              <a:off x="5423010"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6" name="椭圆 55"/>
            <p:cNvSpPr>
              <a:spLocks noChangeAspect="1"/>
            </p:cNvSpPr>
            <p:nvPr/>
          </p:nvSpPr>
          <p:spPr>
            <a:xfrm>
              <a:off x="5294033"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57" name="组合 56"/>
          <p:cNvGrpSpPr/>
          <p:nvPr/>
        </p:nvGrpSpPr>
        <p:grpSpPr>
          <a:xfrm>
            <a:off x="6578533" y="2866314"/>
            <a:ext cx="845830" cy="676787"/>
            <a:chOff x="6570296" y="2129962"/>
            <a:chExt cx="845830" cy="676787"/>
          </a:xfrm>
          <a:solidFill>
            <a:srgbClr val="E36C64"/>
          </a:solidFill>
        </p:grpSpPr>
        <p:sp>
          <p:nvSpPr>
            <p:cNvPr id="58" name="椭圆 57"/>
            <p:cNvSpPr>
              <a:spLocks noChangeAspect="1"/>
            </p:cNvSpPr>
            <p:nvPr/>
          </p:nvSpPr>
          <p:spPr>
            <a:xfrm>
              <a:off x="6570296" y="21885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9" name="椭圆 58"/>
            <p:cNvSpPr>
              <a:spLocks noChangeAspect="1"/>
            </p:cNvSpPr>
            <p:nvPr/>
          </p:nvSpPr>
          <p:spPr>
            <a:xfrm>
              <a:off x="6707171"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0" name="椭圆 59"/>
            <p:cNvSpPr>
              <a:spLocks noChangeAspect="1"/>
            </p:cNvSpPr>
            <p:nvPr/>
          </p:nvSpPr>
          <p:spPr>
            <a:xfrm>
              <a:off x="6852095"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1" name="椭圆 60"/>
            <p:cNvSpPr>
              <a:spLocks noChangeAspect="1"/>
            </p:cNvSpPr>
            <p:nvPr/>
          </p:nvSpPr>
          <p:spPr>
            <a:xfrm>
              <a:off x="6994319"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2" name="椭圆 61"/>
            <p:cNvSpPr>
              <a:spLocks noChangeAspect="1"/>
            </p:cNvSpPr>
            <p:nvPr/>
          </p:nvSpPr>
          <p:spPr>
            <a:xfrm>
              <a:off x="7123296"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3" name="椭圆 62"/>
            <p:cNvSpPr>
              <a:spLocks noChangeAspect="1"/>
            </p:cNvSpPr>
            <p:nvPr/>
          </p:nvSpPr>
          <p:spPr>
            <a:xfrm>
              <a:off x="7229459"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椭圆 63"/>
            <p:cNvSpPr>
              <a:spLocks noChangeAspect="1"/>
            </p:cNvSpPr>
            <p:nvPr/>
          </p:nvSpPr>
          <p:spPr>
            <a:xfrm>
              <a:off x="7304935"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椭圆 64"/>
            <p:cNvSpPr>
              <a:spLocks noChangeAspect="1"/>
            </p:cNvSpPr>
            <p:nvPr/>
          </p:nvSpPr>
          <p:spPr>
            <a:xfrm>
              <a:off x="7344126"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6" name="椭圆 65"/>
            <p:cNvSpPr>
              <a:spLocks noChangeAspect="1"/>
            </p:cNvSpPr>
            <p:nvPr/>
          </p:nvSpPr>
          <p:spPr>
            <a:xfrm>
              <a:off x="7344126"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7423" name="文本框 66"/>
          <p:cNvSpPr txBox="1"/>
          <p:nvPr/>
        </p:nvSpPr>
        <p:spPr>
          <a:xfrm>
            <a:off x="1363663" y="3170238"/>
            <a:ext cx="877887" cy="522287"/>
          </a:xfrm>
          <a:prstGeom prst="rect">
            <a:avLst/>
          </a:prstGeom>
          <a:noFill/>
          <a:ln w="9525">
            <a:noFill/>
          </a:ln>
        </p:spPr>
        <p:txBody>
          <a:bodyPr wrap="none" anchor="t">
            <a:spAutoFit/>
          </a:bodyPr>
          <a:p>
            <a:r>
              <a:rPr lang="fr-FR" altLang="en-US" sz="2800" dirty="0">
                <a:solidFill>
                  <a:srgbClr val="E08648"/>
                </a:solidFill>
                <a:latin typeface="Calibri" panose="020F0502020204030204" pitchFamily="34" charset="0"/>
                <a:ea typeface="Microsoft YaHei Light" panose="020B0502040204020203" pitchFamily="34" charset="-122"/>
              </a:rPr>
              <a:t>10 </a:t>
            </a:r>
            <a:r>
              <a:rPr lang="en-US" altLang="zh-CN" sz="2800" dirty="0">
                <a:solidFill>
                  <a:srgbClr val="E08648"/>
                </a:solidFill>
                <a:latin typeface="Calibri" panose="020F0502020204030204" pitchFamily="34" charset="0"/>
                <a:ea typeface="Microsoft YaHei Light" panose="020B0502040204020203" pitchFamily="34" charset="-122"/>
              </a:rPr>
              <a:t>%</a:t>
            </a:r>
            <a:endParaRPr lang="zh-CN" altLang="en-US" sz="2800" dirty="0">
              <a:solidFill>
                <a:srgbClr val="E08648"/>
              </a:solidFill>
              <a:latin typeface="Calibri" panose="020F0502020204030204" pitchFamily="34" charset="0"/>
              <a:ea typeface="Arial" panose="020B0604020202020204" pitchFamily="34" charset="0"/>
            </a:endParaRPr>
          </a:p>
        </p:txBody>
      </p:sp>
      <p:sp>
        <p:nvSpPr>
          <p:cNvPr id="17424" name="文本框 67"/>
          <p:cNvSpPr txBox="1"/>
          <p:nvPr/>
        </p:nvSpPr>
        <p:spPr>
          <a:xfrm>
            <a:off x="3057525" y="3170238"/>
            <a:ext cx="1066800" cy="522287"/>
          </a:xfrm>
          <a:prstGeom prst="rect">
            <a:avLst/>
          </a:prstGeom>
          <a:noFill/>
          <a:ln w="9525">
            <a:noFill/>
          </a:ln>
        </p:spPr>
        <p:txBody>
          <a:bodyPr wrap="none" anchor="t">
            <a:spAutoFit/>
          </a:bodyPr>
          <a:p>
            <a:r>
              <a:rPr lang="fr-FR" altLang="en-US" sz="2800" dirty="0">
                <a:solidFill>
                  <a:srgbClr val="1C7C5A"/>
                </a:solidFill>
                <a:latin typeface="Calibri" panose="020F0502020204030204" pitchFamily="34" charset="0"/>
                <a:ea typeface="Microsoft YaHei Light" panose="020B0502040204020203" pitchFamily="34" charset="-122"/>
              </a:rPr>
              <a:t>12.3</a:t>
            </a:r>
            <a:r>
              <a:rPr lang="en-US" altLang="zh-CN" sz="2800" dirty="0">
                <a:solidFill>
                  <a:srgbClr val="1C7C5A"/>
                </a:solidFill>
                <a:latin typeface="Calibri" panose="020F0502020204030204" pitchFamily="34" charset="0"/>
                <a:ea typeface="Microsoft YaHei Light" panose="020B0502040204020203" pitchFamily="34" charset="-122"/>
              </a:rPr>
              <a:t>%</a:t>
            </a:r>
            <a:endParaRPr lang="zh-CN" altLang="en-US" sz="2800" dirty="0">
              <a:solidFill>
                <a:srgbClr val="1C7C5A"/>
              </a:solidFill>
              <a:latin typeface="Calibri" panose="020F0502020204030204" pitchFamily="34" charset="0"/>
              <a:ea typeface="Arial" panose="020B0604020202020204" pitchFamily="34" charset="0"/>
            </a:endParaRPr>
          </a:p>
        </p:txBody>
      </p:sp>
      <p:sp>
        <p:nvSpPr>
          <p:cNvPr id="17425" name="文本框 68"/>
          <p:cNvSpPr txBox="1"/>
          <p:nvPr/>
        </p:nvSpPr>
        <p:spPr>
          <a:xfrm>
            <a:off x="4759325" y="3170238"/>
            <a:ext cx="796925" cy="522287"/>
          </a:xfrm>
          <a:prstGeom prst="rect">
            <a:avLst/>
          </a:prstGeom>
          <a:noFill/>
          <a:ln w="9525">
            <a:noFill/>
          </a:ln>
        </p:spPr>
        <p:txBody>
          <a:bodyPr wrap="none" anchor="t">
            <a:spAutoFit/>
          </a:bodyPr>
          <a:p>
            <a:r>
              <a:rPr lang="fr-FR" altLang="en-US" sz="2800" dirty="0">
                <a:solidFill>
                  <a:srgbClr val="675E8C"/>
                </a:solidFill>
                <a:latin typeface="Calibri" panose="020F0502020204030204" pitchFamily="34" charset="0"/>
                <a:ea typeface="Microsoft YaHei Light" panose="020B0502040204020203" pitchFamily="34" charset="-122"/>
              </a:rPr>
              <a:t>25</a:t>
            </a:r>
            <a:r>
              <a:rPr lang="en-US" altLang="zh-CN" sz="2800" dirty="0">
                <a:solidFill>
                  <a:srgbClr val="675E8C"/>
                </a:solidFill>
                <a:latin typeface="Calibri" panose="020F0502020204030204" pitchFamily="34" charset="0"/>
                <a:ea typeface="Microsoft YaHei Light" panose="020B0502040204020203" pitchFamily="34" charset="-122"/>
              </a:rPr>
              <a:t>%</a:t>
            </a:r>
            <a:endParaRPr lang="zh-CN" altLang="en-US" sz="2800" dirty="0">
              <a:solidFill>
                <a:srgbClr val="675E8C"/>
              </a:solidFill>
              <a:latin typeface="Calibri" panose="020F0502020204030204" pitchFamily="34" charset="0"/>
              <a:ea typeface="Arial" panose="020B0604020202020204" pitchFamily="34" charset="0"/>
            </a:endParaRPr>
          </a:p>
        </p:txBody>
      </p:sp>
      <p:sp>
        <p:nvSpPr>
          <p:cNvPr id="17426" name="文本框 69"/>
          <p:cNvSpPr txBox="1"/>
          <p:nvPr/>
        </p:nvSpPr>
        <p:spPr>
          <a:xfrm>
            <a:off x="6450013" y="3170238"/>
            <a:ext cx="877887" cy="522287"/>
          </a:xfrm>
          <a:prstGeom prst="rect">
            <a:avLst/>
          </a:prstGeom>
          <a:noFill/>
          <a:ln w="9525">
            <a:noFill/>
          </a:ln>
        </p:spPr>
        <p:txBody>
          <a:bodyPr wrap="none" anchor="t">
            <a:spAutoFit/>
          </a:bodyPr>
          <a:p>
            <a:r>
              <a:rPr lang="fr-FR" altLang="en-US" sz="2800" dirty="0">
                <a:solidFill>
                  <a:srgbClr val="E36C64"/>
                </a:solidFill>
                <a:latin typeface="Calibri" panose="020F0502020204030204" pitchFamily="34" charset="0"/>
                <a:ea typeface="Microsoft YaHei Light" panose="020B0502040204020203" pitchFamily="34" charset="-122"/>
              </a:rPr>
              <a:t> 65</a:t>
            </a:r>
            <a:r>
              <a:rPr lang="en-US" altLang="zh-CN" sz="2800" dirty="0">
                <a:solidFill>
                  <a:srgbClr val="E36C64"/>
                </a:solidFill>
                <a:latin typeface="Calibri" panose="020F0502020204030204" pitchFamily="34" charset="0"/>
                <a:ea typeface="Microsoft YaHei Light" panose="020B0502040204020203" pitchFamily="34" charset="-122"/>
              </a:rPr>
              <a:t>%</a:t>
            </a:r>
            <a:endParaRPr lang="zh-CN" altLang="en-US" sz="2800" dirty="0">
              <a:solidFill>
                <a:srgbClr val="E36C64"/>
              </a:solidFill>
              <a:latin typeface="Calibri" panose="020F0502020204030204" pitchFamily="34" charset="0"/>
              <a:ea typeface="Arial" panose="020B0604020202020204" pitchFamily="34" charset="0"/>
            </a:endParaRPr>
          </a:p>
        </p:txBody>
      </p:sp>
      <p:sp>
        <p:nvSpPr>
          <p:cNvPr id="17427" name="矩形 70"/>
          <p:cNvSpPr/>
          <p:nvPr/>
        </p:nvSpPr>
        <p:spPr>
          <a:xfrm>
            <a:off x="8404225" y="2195513"/>
            <a:ext cx="2957513" cy="306387"/>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rPr>
              <a:t>735 millions de population mondiale </a:t>
            </a:r>
            <a:endParaRPr lang="fr-FR" altLang="zh-CN" sz="1400" dirty="0">
              <a:solidFill>
                <a:schemeClr val="bg1"/>
              </a:solidFill>
              <a:latin typeface="Calibri" panose="020F0502020204030204" pitchFamily="34" charset="0"/>
              <a:ea typeface="Arial" panose="020B0604020202020204" pitchFamily="34" charset="0"/>
            </a:endParaRPr>
          </a:p>
        </p:txBody>
      </p:sp>
      <p:sp>
        <p:nvSpPr>
          <p:cNvPr id="17428" name="矩形 71"/>
          <p:cNvSpPr/>
          <p:nvPr/>
        </p:nvSpPr>
        <p:spPr>
          <a:xfrm>
            <a:off x="8426450" y="1891665"/>
            <a:ext cx="1473835" cy="337185"/>
          </a:xfrm>
          <a:prstGeom prst="rect">
            <a:avLst/>
          </a:prstGeom>
          <a:noFill/>
          <a:ln w="9525">
            <a:noFill/>
          </a:ln>
        </p:spPr>
        <p:txBody>
          <a:bodyPr wrap="square" anchor="t">
            <a:spAutoFit/>
          </a:bodyPr>
          <a:p>
            <a:r>
              <a:rPr lang="fr-FR" altLang="en-US" sz="1600" dirty="0">
                <a:solidFill>
                  <a:schemeClr val="accent2"/>
                </a:solidFill>
                <a:latin typeface="Georgia" panose="02040502050405020303" charset="0"/>
                <a:ea typeface="Microsoft YaHei Light" panose="020B0502040204020203" pitchFamily="34" charset="-122"/>
              </a:rPr>
              <a:t>sous-nutrition</a:t>
            </a:r>
            <a:endParaRPr lang="fr-FR" altLang="en-US" sz="1600" dirty="0">
              <a:solidFill>
                <a:schemeClr val="accent2"/>
              </a:solidFill>
              <a:latin typeface="Georgia" panose="02040502050405020303" charset="0"/>
              <a:ea typeface="Microsoft YaHei Light" panose="020B0502040204020203" pitchFamily="34" charset="-122"/>
            </a:endParaRPr>
          </a:p>
        </p:txBody>
      </p:sp>
      <p:sp>
        <p:nvSpPr>
          <p:cNvPr id="17429" name="矩形 72"/>
          <p:cNvSpPr/>
          <p:nvPr/>
        </p:nvSpPr>
        <p:spPr>
          <a:xfrm>
            <a:off x="8404225" y="2895600"/>
            <a:ext cx="2957513" cy="737235"/>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rPr>
              <a:t>environ 25000 par jour meurrent de faim dans le monde et les causes lien dont 10 000 enfants  </a:t>
            </a:r>
            <a:endParaRPr lang="fr-FR" altLang="zh-CN" sz="1400" dirty="0">
              <a:solidFill>
                <a:schemeClr val="bg1"/>
              </a:solidFill>
              <a:latin typeface="Calibri" panose="020F0502020204030204" pitchFamily="34" charset="0"/>
              <a:ea typeface="Microsoft YaHei Light" panose="020B0502040204020203" pitchFamily="34" charset="-122"/>
            </a:endParaRPr>
          </a:p>
        </p:txBody>
      </p:sp>
      <p:sp>
        <p:nvSpPr>
          <p:cNvPr id="17430" name="矩形 73"/>
          <p:cNvSpPr/>
          <p:nvPr/>
        </p:nvSpPr>
        <p:spPr>
          <a:xfrm>
            <a:off x="8426450" y="2501900"/>
            <a:ext cx="1474788" cy="336550"/>
          </a:xfrm>
          <a:prstGeom prst="rect">
            <a:avLst/>
          </a:prstGeom>
          <a:noFill/>
          <a:ln w="9525">
            <a:noFill/>
          </a:ln>
        </p:spPr>
        <p:txBody>
          <a:bodyPr wrap="none" anchor="t">
            <a:spAutoFit/>
          </a:bodyPr>
          <a:p>
            <a:r>
              <a:rPr lang="fr-FR" altLang="en-US" sz="1600" dirty="0">
                <a:solidFill>
                  <a:srgbClr val="166548"/>
                </a:solidFill>
                <a:latin typeface="Calibri Light" panose="020F0302020204030204" pitchFamily="34" charset="0"/>
                <a:ea typeface="Microsoft YaHei Light" panose="020B0502040204020203" pitchFamily="34" charset="-122"/>
              </a:rPr>
              <a:t>Mourrir de faim</a:t>
            </a:r>
            <a:endParaRPr lang="fr-FR" altLang="en-US" sz="1600" dirty="0">
              <a:solidFill>
                <a:srgbClr val="166548"/>
              </a:solidFill>
              <a:latin typeface="Calibri Light" panose="020F0302020204030204" pitchFamily="34" charset="0"/>
              <a:ea typeface="Microsoft YaHei Light" panose="020B0502040204020203" pitchFamily="34" charset="-122"/>
            </a:endParaRPr>
          </a:p>
        </p:txBody>
      </p:sp>
      <p:sp>
        <p:nvSpPr>
          <p:cNvPr id="17431" name="矩形 74"/>
          <p:cNvSpPr/>
          <p:nvPr/>
        </p:nvSpPr>
        <p:spPr>
          <a:xfrm>
            <a:off x="8426450" y="4044950"/>
            <a:ext cx="2957513" cy="521970"/>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cs typeface="Arial" panose="020B0604020202020204" pitchFamily="34" charset="0"/>
              </a:rPr>
              <a:t>Environ 223 millons  de  la population est mal nourris</a:t>
            </a:r>
            <a:endParaRPr lang="fr-FR" altLang="zh-CN" sz="1400" dirty="0">
              <a:solidFill>
                <a:schemeClr val="bg1"/>
              </a:solidFill>
              <a:latin typeface="Calibri" panose="020F0502020204030204" pitchFamily="34" charset="0"/>
              <a:ea typeface="Arial" panose="020B0604020202020204" pitchFamily="34" charset="0"/>
            </a:endParaRPr>
          </a:p>
        </p:txBody>
      </p:sp>
      <p:sp>
        <p:nvSpPr>
          <p:cNvPr id="17432" name="矩形 75"/>
          <p:cNvSpPr/>
          <p:nvPr/>
        </p:nvSpPr>
        <p:spPr>
          <a:xfrm>
            <a:off x="8426450" y="3708400"/>
            <a:ext cx="2241550" cy="336550"/>
          </a:xfrm>
          <a:prstGeom prst="rect">
            <a:avLst/>
          </a:prstGeom>
          <a:noFill/>
          <a:ln w="9525">
            <a:noFill/>
          </a:ln>
        </p:spPr>
        <p:txBody>
          <a:bodyPr wrap="none" anchor="t">
            <a:spAutoFit/>
          </a:bodyPr>
          <a:p>
            <a:r>
              <a:rPr lang="fr-FR" altLang="en-US" sz="1600" dirty="0">
                <a:solidFill>
                  <a:srgbClr val="7030A0"/>
                </a:solidFill>
                <a:latin typeface="Calibri Light" panose="020F0302020204030204" pitchFamily="34" charset="0"/>
                <a:ea typeface="Microsoft YaHei Light" panose="020B0502040204020203" pitchFamily="34" charset="-122"/>
                <a:cs typeface="Arial" panose="020B0604020202020204" pitchFamily="34" charset="0"/>
              </a:rPr>
              <a:t>Sous-nutrition en Afrique</a:t>
            </a:r>
            <a:endParaRPr lang="fr-FR" altLang="en-US" sz="1600" dirty="0">
              <a:solidFill>
                <a:srgbClr val="7030A0"/>
              </a:solidFill>
              <a:latin typeface="Calibri Light" panose="020F0302020204030204" pitchFamily="34" charset="0"/>
              <a:ea typeface="Arial" panose="020B0604020202020204" pitchFamily="34" charset="0"/>
            </a:endParaRPr>
          </a:p>
        </p:txBody>
      </p:sp>
      <p:sp>
        <p:nvSpPr>
          <p:cNvPr id="17433" name="矩形 76"/>
          <p:cNvSpPr/>
          <p:nvPr/>
        </p:nvSpPr>
        <p:spPr>
          <a:xfrm>
            <a:off x="8404225" y="4903788"/>
            <a:ext cx="2957513" cy="737235"/>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cs typeface="Arial" panose="020B0604020202020204" pitchFamily="34" charset="0"/>
              </a:rPr>
              <a:t>mais en terme de nombre c'est l'asie qui a 552 million de personnes mal nourris .</a:t>
            </a:r>
            <a:endParaRPr lang="zh-CN" altLang="en-US" sz="1400" dirty="0">
              <a:solidFill>
                <a:schemeClr val="bg1"/>
              </a:solidFill>
              <a:latin typeface="Calibri" panose="020F0502020204030204" pitchFamily="34" charset="0"/>
              <a:ea typeface="Arial" panose="020B0604020202020204" pitchFamily="34" charset="0"/>
            </a:endParaRPr>
          </a:p>
        </p:txBody>
      </p:sp>
      <p:sp>
        <p:nvSpPr>
          <p:cNvPr id="17434" name="矩形 77"/>
          <p:cNvSpPr/>
          <p:nvPr/>
        </p:nvSpPr>
        <p:spPr>
          <a:xfrm>
            <a:off x="8426450" y="4567238"/>
            <a:ext cx="2073275" cy="336550"/>
          </a:xfrm>
          <a:prstGeom prst="rect">
            <a:avLst/>
          </a:prstGeom>
          <a:noFill/>
          <a:ln w="9525">
            <a:noFill/>
          </a:ln>
        </p:spPr>
        <p:txBody>
          <a:bodyPr wrap="none" anchor="t">
            <a:spAutoFit/>
          </a:bodyPr>
          <a:p>
            <a:r>
              <a:rPr lang="fr-FR" altLang="en-US" sz="1600" dirty="0">
                <a:solidFill>
                  <a:srgbClr val="E36C64"/>
                </a:solidFill>
                <a:latin typeface="Georgia" panose="02040502050405020303" charset="0"/>
                <a:ea typeface="Microsoft YaHei Light" panose="020B0502040204020203" pitchFamily="34" charset="-122"/>
                <a:cs typeface="Arial" panose="020B0604020202020204" pitchFamily="34" charset="0"/>
              </a:rPr>
              <a:t>Majorité en Asie EST</a:t>
            </a:r>
            <a:endParaRPr lang="fr-FR" altLang="en-US" sz="1600" dirty="0">
              <a:solidFill>
                <a:srgbClr val="E36C64"/>
              </a:solidFill>
              <a:latin typeface="Georgia" panose="02040502050405020303" charset="0"/>
              <a:ea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838200" y="330200"/>
            <a:ext cx="10515600" cy="1325563"/>
          </a:xfr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fr-FR" sz="3110" i="1" u="none" strike="noStrike" kern="1200" cap="all" spc="0" normalizeH="0" baseline="0" noProof="0" dirty="0">
                <a:ln>
                  <a:noFill/>
                </a:ln>
                <a:solidFill>
                  <a:schemeClr val="bg1"/>
                </a:solidFill>
                <a:effectLst/>
                <a:uLnTx/>
                <a:uFillTx/>
                <a:latin typeface="Georgia" panose="02040502050405020303" charset="0"/>
                <a:ea typeface="+mj-ea"/>
                <a:cs typeface="Georgia" panose="02040502050405020303" charset="0"/>
              </a:rPr>
              <a:t>Les chiffres de capacité alimentaire dans mondiale</a:t>
            </a:r>
            <a:endParaRPr kumimoji="0" lang="fr-FR" sz="3110" b="0" i="0" u="none" strike="noStrike" kern="1200" cap="none" spc="0" normalizeH="0" baseline="0" noProof="0" dirty="0">
              <a:ln>
                <a:noFill/>
              </a:ln>
              <a:solidFill>
                <a:schemeClr val="bg1"/>
              </a:solidFill>
              <a:effectLst/>
              <a:uLnTx/>
              <a:uFillTx/>
              <a:latin typeface="Georgia" panose="02040502050405020303" charset="0"/>
              <a:ea typeface="+mj-ea"/>
              <a:cs typeface="Georgia" panose="02040502050405020303" charset="0"/>
            </a:endParaRPr>
          </a:p>
        </p:txBody>
      </p:sp>
      <p:grpSp>
        <p:nvGrpSpPr>
          <p:cNvPr id="17410" name="组合 2"/>
          <p:cNvGrpSpPr/>
          <p:nvPr/>
        </p:nvGrpSpPr>
        <p:grpSpPr>
          <a:xfrm>
            <a:off x="839788" y="2489200"/>
            <a:ext cx="6946900" cy="1879600"/>
            <a:chOff x="831550" y="1753094"/>
            <a:chExt cx="6947017" cy="1879106"/>
          </a:xfrm>
        </p:grpSpPr>
        <p:sp>
          <p:nvSpPr>
            <p:cNvPr id="5" name="空心弧 4"/>
            <p:cNvSpPr/>
            <p:nvPr/>
          </p:nvSpPr>
          <p:spPr>
            <a:xfrm>
              <a:off x="5908042" y="1765794"/>
              <a:ext cx="1866406" cy="1866406"/>
            </a:xfrm>
            <a:prstGeom prst="blockArc">
              <a:avLst>
                <a:gd name="adj1" fmla="val 10800000"/>
                <a:gd name="adj2" fmla="val 0"/>
                <a:gd name="adj3" fmla="val 9314"/>
              </a:avLst>
            </a:prstGeom>
            <a:solidFill>
              <a:srgbClr val="1C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空心弧 5"/>
            <p:cNvSpPr/>
            <p:nvPr/>
          </p:nvSpPr>
          <p:spPr>
            <a:xfrm>
              <a:off x="4215721" y="1765794"/>
              <a:ext cx="1866406" cy="1866406"/>
            </a:xfrm>
            <a:prstGeom prst="blockArc">
              <a:avLst>
                <a:gd name="adj1" fmla="val 10800000"/>
                <a:gd name="adj2" fmla="val 0"/>
                <a:gd name="adj3" fmla="val 9314"/>
              </a:avLst>
            </a:prstGeom>
            <a:solidFill>
              <a:srgbClr val="E36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空心弧 6"/>
            <p:cNvSpPr/>
            <p:nvPr/>
          </p:nvSpPr>
          <p:spPr>
            <a:xfrm flipV="1">
              <a:off x="831550" y="1753094"/>
              <a:ext cx="1866406" cy="1866406"/>
            </a:xfrm>
            <a:prstGeom prst="blockArc">
              <a:avLst>
                <a:gd name="adj1" fmla="val 10800000"/>
                <a:gd name="adj2" fmla="val 0"/>
                <a:gd name="adj3" fmla="val 9314"/>
              </a:avLst>
            </a:prstGeom>
            <a:solidFill>
              <a:srgbClr val="E08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空心弧 7"/>
            <p:cNvSpPr/>
            <p:nvPr/>
          </p:nvSpPr>
          <p:spPr>
            <a:xfrm flipV="1">
              <a:off x="2523871" y="1753094"/>
              <a:ext cx="1866406" cy="1866406"/>
            </a:xfrm>
            <a:prstGeom prst="blockArc">
              <a:avLst>
                <a:gd name="adj1" fmla="val 10800000"/>
                <a:gd name="adj2" fmla="val 0"/>
                <a:gd name="adj3" fmla="val 9314"/>
              </a:avLst>
            </a:prstGeom>
            <a:solidFill>
              <a:srgbClr val="166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空心弧 8"/>
            <p:cNvSpPr/>
            <p:nvPr/>
          </p:nvSpPr>
          <p:spPr>
            <a:xfrm flipV="1">
              <a:off x="4215721" y="1753094"/>
              <a:ext cx="1866406" cy="1866406"/>
            </a:xfrm>
            <a:prstGeom prst="blockArc">
              <a:avLst>
                <a:gd name="adj1" fmla="val 10800000"/>
                <a:gd name="adj2" fmla="val 0"/>
                <a:gd name="adj3" fmla="val 9314"/>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空心弧 9"/>
            <p:cNvSpPr/>
            <p:nvPr/>
          </p:nvSpPr>
          <p:spPr>
            <a:xfrm flipV="1">
              <a:off x="5912161" y="1753094"/>
              <a:ext cx="1866406" cy="1866406"/>
            </a:xfrm>
            <a:prstGeom prst="blockArc">
              <a:avLst>
                <a:gd name="adj1" fmla="val 10800000"/>
                <a:gd name="adj2" fmla="val 0"/>
                <a:gd name="adj3" fmla="val 9314"/>
              </a:avLst>
            </a:prstGeom>
            <a:solidFill>
              <a:srgbClr val="E36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空心弧 10"/>
            <p:cNvSpPr/>
            <p:nvPr/>
          </p:nvSpPr>
          <p:spPr>
            <a:xfrm>
              <a:off x="2523400" y="1765794"/>
              <a:ext cx="1866406" cy="1866406"/>
            </a:xfrm>
            <a:prstGeom prst="blockArc">
              <a:avLst>
                <a:gd name="adj1" fmla="val 10800000"/>
                <a:gd name="adj2" fmla="val 0"/>
                <a:gd name="adj3" fmla="val 9314"/>
              </a:avLst>
            </a:prstGeom>
            <a:solidFill>
              <a:srgbClr val="675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空心弧 11"/>
            <p:cNvSpPr/>
            <p:nvPr/>
          </p:nvSpPr>
          <p:spPr>
            <a:xfrm>
              <a:off x="831550" y="1765794"/>
              <a:ext cx="1866406" cy="1866406"/>
            </a:xfrm>
            <a:prstGeom prst="blockArc">
              <a:avLst>
                <a:gd name="adj1" fmla="val 10800000"/>
                <a:gd name="adj2" fmla="val 0"/>
                <a:gd name="adj3" fmla="val 9314"/>
              </a:avLst>
            </a:prstGeom>
            <a:solidFill>
              <a:srgbClr val="166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13" name="组合 12"/>
          <p:cNvGrpSpPr/>
          <p:nvPr/>
        </p:nvGrpSpPr>
        <p:grpSpPr>
          <a:xfrm>
            <a:off x="1281433" y="2866314"/>
            <a:ext cx="1056178" cy="1136313"/>
            <a:chOff x="1273195" y="2129962"/>
            <a:chExt cx="1056179" cy="1136313"/>
          </a:xfrm>
          <a:solidFill>
            <a:srgbClr val="E08648"/>
          </a:solidFill>
        </p:grpSpPr>
        <p:sp>
          <p:nvSpPr>
            <p:cNvPr id="14" name="椭圆 13"/>
            <p:cNvSpPr>
              <a:spLocks noChangeAspect="1"/>
            </p:cNvSpPr>
            <p:nvPr/>
          </p:nvSpPr>
          <p:spPr>
            <a:xfrm>
              <a:off x="1273195" y="238497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a:spLocks noChangeAspect="1"/>
            </p:cNvSpPr>
            <p:nvPr/>
          </p:nvSpPr>
          <p:spPr>
            <a:xfrm>
              <a:off x="1364868" y="22722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a:spLocks noChangeAspect="1"/>
            </p:cNvSpPr>
            <p:nvPr/>
          </p:nvSpPr>
          <p:spPr>
            <a:xfrm>
              <a:off x="1483544" y="21885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a:spLocks noChangeAspect="1"/>
            </p:cNvSpPr>
            <p:nvPr/>
          </p:nvSpPr>
          <p:spPr>
            <a:xfrm>
              <a:off x="1620419"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a:spLocks noChangeAspect="1"/>
            </p:cNvSpPr>
            <p:nvPr/>
          </p:nvSpPr>
          <p:spPr>
            <a:xfrm>
              <a:off x="1765343"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a:spLocks noChangeAspect="1"/>
            </p:cNvSpPr>
            <p:nvPr/>
          </p:nvSpPr>
          <p:spPr>
            <a:xfrm>
              <a:off x="1907567"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0" name="椭圆 19"/>
            <p:cNvSpPr>
              <a:spLocks noChangeAspect="1"/>
            </p:cNvSpPr>
            <p:nvPr/>
          </p:nvSpPr>
          <p:spPr>
            <a:xfrm>
              <a:off x="2036544"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 name="椭圆 20"/>
            <p:cNvSpPr>
              <a:spLocks noChangeAspect="1"/>
            </p:cNvSpPr>
            <p:nvPr/>
          </p:nvSpPr>
          <p:spPr>
            <a:xfrm>
              <a:off x="2142707"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2" name="椭圆 21"/>
            <p:cNvSpPr>
              <a:spLocks noChangeAspect="1"/>
            </p:cNvSpPr>
            <p:nvPr/>
          </p:nvSpPr>
          <p:spPr>
            <a:xfrm>
              <a:off x="2218183"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 name="椭圆 22"/>
            <p:cNvSpPr>
              <a:spLocks noChangeAspect="1"/>
            </p:cNvSpPr>
            <p:nvPr/>
          </p:nvSpPr>
          <p:spPr>
            <a:xfrm>
              <a:off x="2257374"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4" name="椭圆 23"/>
            <p:cNvSpPr>
              <a:spLocks noChangeAspect="1"/>
            </p:cNvSpPr>
            <p:nvPr/>
          </p:nvSpPr>
          <p:spPr>
            <a:xfrm>
              <a:off x="2257374"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5" name="椭圆 24"/>
            <p:cNvSpPr>
              <a:spLocks noChangeAspect="1"/>
            </p:cNvSpPr>
            <p:nvPr/>
          </p:nvSpPr>
          <p:spPr>
            <a:xfrm>
              <a:off x="2218183"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6" name="椭圆 25"/>
            <p:cNvSpPr>
              <a:spLocks noChangeAspect="1"/>
            </p:cNvSpPr>
            <p:nvPr/>
          </p:nvSpPr>
          <p:spPr>
            <a:xfrm>
              <a:off x="2142707"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7" name="椭圆 26"/>
            <p:cNvSpPr>
              <a:spLocks noChangeAspect="1"/>
            </p:cNvSpPr>
            <p:nvPr/>
          </p:nvSpPr>
          <p:spPr>
            <a:xfrm>
              <a:off x="2036544"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8" name="椭圆 27"/>
            <p:cNvSpPr>
              <a:spLocks noChangeAspect="1"/>
            </p:cNvSpPr>
            <p:nvPr/>
          </p:nvSpPr>
          <p:spPr>
            <a:xfrm>
              <a:off x="1907567"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9" name="椭圆 28"/>
            <p:cNvSpPr>
              <a:spLocks noChangeAspect="1"/>
            </p:cNvSpPr>
            <p:nvPr/>
          </p:nvSpPr>
          <p:spPr>
            <a:xfrm>
              <a:off x="1765343" y="31942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30" name="组合 29"/>
          <p:cNvGrpSpPr/>
          <p:nvPr/>
        </p:nvGrpSpPr>
        <p:grpSpPr>
          <a:xfrm>
            <a:off x="3322798" y="2866314"/>
            <a:ext cx="708955" cy="1136313"/>
            <a:chOff x="3314564" y="2129962"/>
            <a:chExt cx="708955" cy="1136313"/>
          </a:xfrm>
          <a:solidFill>
            <a:srgbClr val="1C7C5A"/>
          </a:solidFill>
        </p:grpSpPr>
        <p:sp>
          <p:nvSpPr>
            <p:cNvPr id="31" name="椭圆 30"/>
            <p:cNvSpPr>
              <a:spLocks noChangeAspect="1"/>
            </p:cNvSpPr>
            <p:nvPr/>
          </p:nvSpPr>
          <p:spPr>
            <a:xfrm>
              <a:off x="3314564"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2" name="椭圆 31"/>
            <p:cNvSpPr>
              <a:spLocks noChangeAspect="1"/>
            </p:cNvSpPr>
            <p:nvPr/>
          </p:nvSpPr>
          <p:spPr>
            <a:xfrm>
              <a:off x="3459488"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3" name="椭圆 32"/>
            <p:cNvSpPr>
              <a:spLocks noChangeAspect="1"/>
            </p:cNvSpPr>
            <p:nvPr/>
          </p:nvSpPr>
          <p:spPr>
            <a:xfrm>
              <a:off x="3601712"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4" name="椭圆 33"/>
            <p:cNvSpPr>
              <a:spLocks noChangeAspect="1"/>
            </p:cNvSpPr>
            <p:nvPr/>
          </p:nvSpPr>
          <p:spPr>
            <a:xfrm>
              <a:off x="3730689"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5" name="椭圆 34"/>
            <p:cNvSpPr>
              <a:spLocks noChangeAspect="1"/>
            </p:cNvSpPr>
            <p:nvPr/>
          </p:nvSpPr>
          <p:spPr>
            <a:xfrm>
              <a:off x="3836852"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6" name="椭圆 35"/>
            <p:cNvSpPr>
              <a:spLocks noChangeAspect="1"/>
            </p:cNvSpPr>
            <p:nvPr/>
          </p:nvSpPr>
          <p:spPr>
            <a:xfrm>
              <a:off x="3912328"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7" name="椭圆 36"/>
            <p:cNvSpPr>
              <a:spLocks noChangeAspect="1"/>
            </p:cNvSpPr>
            <p:nvPr/>
          </p:nvSpPr>
          <p:spPr>
            <a:xfrm>
              <a:off x="3951519"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8" name="椭圆 37"/>
            <p:cNvSpPr>
              <a:spLocks noChangeAspect="1"/>
            </p:cNvSpPr>
            <p:nvPr/>
          </p:nvSpPr>
          <p:spPr>
            <a:xfrm>
              <a:off x="3951519"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椭圆 38"/>
            <p:cNvSpPr>
              <a:spLocks noChangeAspect="1"/>
            </p:cNvSpPr>
            <p:nvPr/>
          </p:nvSpPr>
          <p:spPr>
            <a:xfrm>
              <a:off x="3912328"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0" name="椭圆 39"/>
            <p:cNvSpPr>
              <a:spLocks noChangeAspect="1"/>
            </p:cNvSpPr>
            <p:nvPr/>
          </p:nvSpPr>
          <p:spPr>
            <a:xfrm>
              <a:off x="3836852"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1" name="椭圆 40"/>
            <p:cNvSpPr>
              <a:spLocks noChangeAspect="1"/>
            </p:cNvSpPr>
            <p:nvPr/>
          </p:nvSpPr>
          <p:spPr>
            <a:xfrm>
              <a:off x="3730689"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2" name="椭圆 41"/>
            <p:cNvSpPr>
              <a:spLocks noChangeAspect="1"/>
            </p:cNvSpPr>
            <p:nvPr/>
          </p:nvSpPr>
          <p:spPr>
            <a:xfrm>
              <a:off x="3601712"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3" name="椭圆 42"/>
            <p:cNvSpPr>
              <a:spLocks noChangeAspect="1"/>
            </p:cNvSpPr>
            <p:nvPr/>
          </p:nvSpPr>
          <p:spPr>
            <a:xfrm>
              <a:off x="3459488" y="31942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4" name="椭圆 43"/>
            <p:cNvSpPr>
              <a:spLocks noChangeAspect="1"/>
            </p:cNvSpPr>
            <p:nvPr/>
          </p:nvSpPr>
          <p:spPr>
            <a:xfrm>
              <a:off x="3314564" y="31843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45" name="组合 44"/>
          <p:cNvGrpSpPr/>
          <p:nvPr/>
        </p:nvGrpSpPr>
        <p:grpSpPr>
          <a:xfrm>
            <a:off x="5160047" y="2866315"/>
            <a:ext cx="564031" cy="1106758"/>
            <a:chOff x="5151809" y="2129962"/>
            <a:chExt cx="564031" cy="1106758"/>
          </a:xfrm>
          <a:solidFill>
            <a:srgbClr val="675E8C"/>
          </a:solidFill>
        </p:grpSpPr>
        <p:sp>
          <p:nvSpPr>
            <p:cNvPr id="46" name="椭圆 45"/>
            <p:cNvSpPr>
              <a:spLocks noChangeAspect="1"/>
            </p:cNvSpPr>
            <p:nvPr/>
          </p:nvSpPr>
          <p:spPr>
            <a:xfrm>
              <a:off x="5151809"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7" name="椭圆 46"/>
            <p:cNvSpPr>
              <a:spLocks noChangeAspect="1"/>
            </p:cNvSpPr>
            <p:nvPr/>
          </p:nvSpPr>
          <p:spPr>
            <a:xfrm>
              <a:off x="5294033"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8" name="椭圆 47"/>
            <p:cNvSpPr>
              <a:spLocks noChangeAspect="1"/>
            </p:cNvSpPr>
            <p:nvPr/>
          </p:nvSpPr>
          <p:spPr>
            <a:xfrm>
              <a:off x="5423010"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9" name="椭圆 48"/>
            <p:cNvSpPr>
              <a:spLocks noChangeAspect="1"/>
            </p:cNvSpPr>
            <p:nvPr/>
          </p:nvSpPr>
          <p:spPr>
            <a:xfrm>
              <a:off x="5529173"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0" name="椭圆 49"/>
            <p:cNvSpPr>
              <a:spLocks noChangeAspect="1"/>
            </p:cNvSpPr>
            <p:nvPr/>
          </p:nvSpPr>
          <p:spPr>
            <a:xfrm>
              <a:off x="5604649"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1" name="椭圆 50"/>
            <p:cNvSpPr>
              <a:spLocks noChangeAspect="1"/>
            </p:cNvSpPr>
            <p:nvPr/>
          </p:nvSpPr>
          <p:spPr>
            <a:xfrm>
              <a:off x="5643840"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2" name="椭圆 51"/>
            <p:cNvSpPr>
              <a:spLocks noChangeAspect="1"/>
            </p:cNvSpPr>
            <p:nvPr/>
          </p:nvSpPr>
          <p:spPr>
            <a:xfrm>
              <a:off x="5643840"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3" name="椭圆 52"/>
            <p:cNvSpPr>
              <a:spLocks noChangeAspect="1"/>
            </p:cNvSpPr>
            <p:nvPr/>
          </p:nvSpPr>
          <p:spPr>
            <a:xfrm>
              <a:off x="5604649" y="287462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4" name="椭圆 53"/>
            <p:cNvSpPr>
              <a:spLocks noChangeAspect="1"/>
            </p:cNvSpPr>
            <p:nvPr/>
          </p:nvSpPr>
          <p:spPr>
            <a:xfrm>
              <a:off x="5529173" y="299874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5" name="椭圆 54"/>
            <p:cNvSpPr>
              <a:spLocks noChangeAspect="1"/>
            </p:cNvSpPr>
            <p:nvPr/>
          </p:nvSpPr>
          <p:spPr>
            <a:xfrm>
              <a:off x="5423010" y="309789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6" name="椭圆 55"/>
            <p:cNvSpPr>
              <a:spLocks noChangeAspect="1"/>
            </p:cNvSpPr>
            <p:nvPr/>
          </p:nvSpPr>
          <p:spPr>
            <a:xfrm>
              <a:off x="5294033" y="31647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grpSp>
        <p:nvGrpSpPr>
          <p:cNvPr id="57" name="组合 56"/>
          <p:cNvGrpSpPr/>
          <p:nvPr/>
        </p:nvGrpSpPr>
        <p:grpSpPr>
          <a:xfrm>
            <a:off x="6578533" y="2866314"/>
            <a:ext cx="845830" cy="676787"/>
            <a:chOff x="6570296" y="2129962"/>
            <a:chExt cx="845830" cy="676787"/>
          </a:xfrm>
          <a:solidFill>
            <a:srgbClr val="E36C64"/>
          </a:solidFill>
        </p:grpSpPr>
        <p:sp>
          <p:nvSpPr>
            <p:cNvPr id="58" name="椭圆 57"/>
            <p:cNvSpPr>
              <a:spLocks noChangeAspect="1"/>
            </p:cNvSpPr>
            <p:nvPr/>
          </p:nvSpPr>
          <p:spPr>
            <a:xfrm>
              <a:off x="6570296" y="218852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9" name="椭圆 58"/>
            <p:cNvSpPr>
              <a:spLocks noChangeAspect="1"/>
            </p:cNvSpPr>
            <p:nvPr/>
          </p:nvSpPr>
          <p:spPr>
            <a:xfrm>
              <a:off x="6707171" y="213987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0" name="椭圆 59"/>
            <p:cNvSpPr>
              <a:spLocks noChangeAspect="1"/>
            </p:cNvSpPr>
            <p:nvPr/>
          </p:nvSpPr>
          <p:spPr>
            <a:xfrm>
              <a:off x="6852095" y="212996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1" name="椭圆 60"/>
            <p:cNvSpPr>
              <a:spLocks noChangeAspect="1"/>
            </p:cNvSpPr>
            <p:nvPr/>
          </p:nvSpPr>
          <p:spPr>
            <a:xfrm>
              <a:off x="6994319" y="215951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2" name="椭圆 61"/>
            <p:cNvSpPr>
              <a:spLocks noChangeAspect="1"/>
            </p:cNvSpPr>
            <p:nvPr/>
          </p:nvSpPr>
          <p:spPr>
            <a:xfrm>
              <a:off x="7123296" y="222634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3" name="椭圆 62"/>
            <p:cNvSpPr>
              <a:spLocks noChangeAspect="1"/>
            </p:cNvSpPr>
            <p:nvPr/>
          </p:nvSpPr>
          <p:spPr>
            <a:xfrm>
              <a:off x="7229459" y="232549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4" name="椭圆 63"/>
            <p:cNvSpPr>
              <a:spLocks noChangeAspect="1"/>
            </p:cNvSpPr>
            <p:nvPr/>
          </p:nvSpPr>
          <p:spPr>
            <a:xfrm>
              <a:off x="7304935" y="2449611"/>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5" name="椭圆 64"/>
            <p:cNvSpPr>
              <a:spLocks noChangeAspect="1"/>
            </p:cNvSpPr>
            <p:nvPr/>
          </p:nvSpPr>
          <p:spPr>
            <a:xfrm>
              <a:off x="7344126" y="258948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6" name="椭圆 65"/>
            <p:cNvSpPr>
              <a:spLocks noChangeAspect="1"/>
            </p:cNvSpPr>
            <p:nvPr/>
          </p:nvSpPr>
          <p:spPr>
            <a:xfrm>
              <a:off x="7344126" y="273474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7423" name="文本框 66"/>
          <p:cNvSpPr txBox="1"/>
          <p:nvPr/>
        </p:nvSpPr>
        <p:spPr>
          <a:xfrm>
            <a:off x="1363663" y="3170238"/>
            <a:ext cx="1058545" cy="521970"/>
          </a:xfrm>
          <a:prstGeom prst="rect">
            <a:avLst/>
          </a:prstGeom>
          <a:noFill/>
          <a:ln w="9525">
            <a:noFill/>
          </a:ln>
        </p:spPr>
        <p:txBody>
          <a:bodyPr wrap="none" anchor="t">
            <a:spAutoFit/>
          </a:bodyPr>
          <a:p>
            <a:r>
              <a:rPr lang="fr-FR" altLang="en-US" sz="2800" dirty="0">
                <a:solidFill>
                  <a:srgbClr val="E08648"/>
                </a:solidFill>
                <a:latin typeface="Calibri" panose="020F0502020204030204" pitchFamily="34" charset="0"/>
                <a:ea typeface="Microsoft YaHei Light" panose="020B0502040204020203" pitchFamily="34" charset="-122"/>
              </a:rPr>
              <a:t>163 </a:t>
            </a:r>
            <a:r>
              <a:rPr lang="en-US" altLang="zh-CN" sz="2800" dirty="0">
                <a:solidFill>
                  <a:srgbClr val="E08648"/>
                </a:solidFill>
                <a:latin typeface="Calibri" panose="020F0502020204030204" pitchFamily="34" charset="0"/>
                <a:ea typeface="Microsoft YaHei Light" panose="020B0502040204020203" pitchFamily="34" charset="-122"/>
              </a:rPr>
              <a:t>%</a:t>
            </a:r>
            <a:endParaRPr lang="zh-CN" altLang="en-US" sz="2800" dirty="0">
              <a:solidFill>
                <a:srgbClr val="E08648"/>
              </a:solidFill>
              <a:latin typeface="Calibri" panose="020F0502020204030204" pitchFamily="34" charset="0"/>
              <a:ea typeface="Arial" panose="020B0604020202020204" pitchFamily="34" charset="0"/>
            </a:endParaRPr>
          </a:p>
        </p:txBody>
      </p:sp>
      <p:sp>
        <p:nvSpPr>
          <p:cNvPr id="17424" name="文本框 67"/>
          <p:cNvSpPr txBox="1"/>
          <p:nvPr/>
        </p:nvSpPr>
        <p:spPr>
          <a:xfrm>
            <a:off x="3057525" y="3170238"/>
            <a:ext cx="977900" cy="521970"/>
          </a:xfrm>
          <a:prstGeom prst="rect">
            <a:avLst/>
          </a:prstGeom>
          <a:noFill/>
          <a:ln w="9525">
            <a:noFill/>
          </a:ln>
        </p:spPr>
        <p:txBody>
          <a:bodyPr wrap="none" anchor="t">
            <a:spAutoFit/>
          </a:bodyPr>
          <a:p>
            <a:r>
              <a:rPr lang="fr-FR" altLang="en-US" sz="2800" dirty="0">
                <a:solidFill>
                  <a:srgbClr val="1C7C5A"/>
                </a:solidFill>
                <a:latin typeface="Calibri" panose="020F0502020204030204" pitchFamily="34" charset="0"/>
                <a:ea typeface="Microsoft YaHei Light" panose="020B0502040204020203" pitchFamily="34" charset="-122"/>
              </a:rPr>
              <a:t>144</a:t>
            </a:r>
            <a:r>
              <a:rPr lang="en-US" altLang="zh-CN" sz="2800" dirty="0">
                <a:solidFill>
                  <a:srgbClr val="1C7C5A"/>
                </a:solidFill>
                <a:latin typeface="Calibri" panose="020F0502020204030204" pitchFamily="34" charset="0"/>
                <a:ea typeface="Microsoft YaHei Light" panose="020B0502040204020203" pitchFamily="34" charset="-122"/>
              </a:rPr>
              <a:t>%</a:t>
            </a:r>
            <a:endParaRPr lang="zh-CN" altLang="en-US" sz="2800" dirty="0">
              <a:solidFill>
                <a:srgbClr val="1C7C5A"/>
              </a:solidFill>
              <a:latin typeface="Calibri" panose="020F0502020204030204" pitchFamily="34" charset="0"/>
              <a:ea typeface="Arial" panose="020B0604020202020204" pitchFamily="34" charset="0"/>
            </a:endParaRPr>
          </a:p>
        </p:txBody>
      </p:sp>
      <p:sp>
        <p:nvSpPr>
          <p:cNvPr id="17425" name="文本框 68"/>
          <p:cNvSpPr txBox="1"/>
          <p:nvPr/>
        </p:nvSpPr>
        <p:spPr>
          <a:xfrm>
            <a:off x="4759325" y="3170238"/>
            <a:ext cx="977900" cy="521970"/>
          </a:xfrm>
          <a:prstGeom prst="rect">
            <a:avLst/>
          </a:prstGeom>
          <a:noFill/>
          <a:ln w="9525">
            <a:noFill/>
          </a:ln>
        </p:spPr>
        <p:txBody>
          <a:bodyPr wrap="none" anchor="t">
            <a:spAutoFit/>
          </a:bodyPr>
          <a:p>
            <a:r>
              <a:rPr lang="fr-FR" altLang="en-US" sz="2800" dirty="0">
                <a:solidFill>
                  <a:srgbClr val="675E8C"/>
                </a:solidFill>
                <a:latin typeface="Calibri" panose="020F0502020204030204" pitchFamily="34" charset="0"/>
                <a:ea typeface="Microsoft YaHei Light" panose="020B0502040204020203" pitchFamily="34" charset="-122"/>
              </a:rPr>
              <a:t>127</a:t>
            </a:r>
            <a:r>
              <a:rPr lang="en-US" altLang="zh-CN" sz="2800" dirty="0">
                <a:solidFill>
                  <a:srgbClr val="675E8C"/>
                </a:solidFill>
                <a:latin typeface="Calibri" panose="020F0502020204030204" pitchFamily="34" charset="0"/>
                <a:ea typeface="Microsoft YaHei Light" panose="020B0502040204020203" pitchFamily="34" charset="-122"/>
              </a:rPr>
              <a:t>%</a:t>
            </a:r>
            <a:endParaRPr lang="zh-CN" altLang="en-US" sz="2800" dirty="0">
              <a:solidFill>
                <a:srgbClr val="675E8C"/>
              </a:solidFill>
              <a:latin typeface="Calibri" panose="020F0502020204030204" pitchFamily="34" charset="0"/>
              <a:ea typeface="Arial" panose="020B0604020202020204" pitchFamily="34" charset="0"/>
            </a:endParaRPr>
          </a:p>
        </p:txBody>
      </p:sp>
      <p:sp>
        <p:nvSpPr>
          <p:cNvPr id="17426" name="文本框 69"/>
          <p:cNvSpPr txBox="1"/>
          <p:nvPr/>
        </p:nvSpPr>
        <p:spPr>
          <a:xfrm>
            <a:off x="6450013" y="3170238"/>
            <a:ext cx="1058545" cy="521970"/>
          </a:xfrm>
          <a:prstGeom prst="rect">
            <a:avLst/>
          </a:prstGeom>
          <a:noFill/>
          <a:ln w="9525">
            <a:noFill/>
          </a:ln>
        </p:spPr>
        <p:txBody>
          <a:bodyPr wrap="none" anchor="t">
            <a:spAutoFit/>
          </a:bodyPr>
          <a:p>
            <a:r>
              <a:rPr lang="fr-FR" altLang="en-US" sz="2800" dirty="0">
                <a:solidFill>
                  <a:srgbClr val="E36C64"/>
                </a:solidFill>
                <a:latin typeface="Calibri" panose="020F0502020204030204" pitchFamily="34" charset="0"/>
                <a:ea typeface="Microsoft YaHei Light" panose="020B0502040204020203" pitchFamily="34" charset="-122"/>
              </a:rPr>
              <a:t> 175</a:t>
            </a:r>
            <a:r>
              <a:rPr lang="en-US" altLang="zh-CN" sz="2800" dirty="0">
                <a:solidFill>
                  <a:srgbClr val="E36C64"/>
                </a:solidFill>
                <a:latin typeface="Calibri" panose="020F0502020204030204" pitchFamily="34" charset="0"/>
                <a:ea typeface="Microsoft YaHei Light" panose="020B0502040204020203" pitchFamily="34" charset="-122"/>
              </a:rPr>
              <a:t>%</a:t>
            </a:r>
            <a:endParaRPr lang="zh-CN" altLang="en-US" sz="2800" dirty="0">
              <a:solidFill>
                <a:srgbClr val="E36C64"/>
              </a:solidFill>
              <a:latin typeface="Calibri" panose="020F0502020204030204" pitchFamily="34" charset="0"/>
              <a:ea typeface="Arial" panose="020B0604020202020204" pitchFamily="34" charset="0"/>
            </a:endParaRPr>
          </a:p>
        </p:txBody>
      </p:sp>
      <p:sp>
        <p:nvSpPr>
          <p:cNvPr id="17427" name="矩形 70"/>
          <p:cNvSpPr/>
          <p:nvPr/>
        </p:nvSpPr>
        <p:spPr>
          <a:xfrm>
            <a:off x="8404225" y="2195513"/>
            <a:ext cx="2957513" cy="737235"/>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rPr>
              <a:t>nombre des humains qui peuvent être nourris selon la disponibilité alimentaire mondiale  11.4 Millards</a:t>
            </a:r>
            <a:endParaRPr lang="fr-FR" altLang="zh-CN" sz="1400" dirty="0">
              <a:solidFill>
                <a:schemeClr val="bg1"/>
              </a:solidFill>
              <a:latin typeface="Calibri" panose="020F0502020204030204" pitchFamily="34" charset="0"/>
              <a:ea typeface="Arial" panose="020B0604020202020204" pitchFamily="34" charset="0"/>
            </a:endParaRPr>
          </a:p>
        </p:txBody>
      </p:sp>
      <p:sp>
        <p:nvSpPr>
          <p:cNvPr id="17429" name="矩形 72"/>
          <p:cNvSpPr/>
          <p:nvPr/>
        </p:nvSpPr>
        <p:spPr>
          <a:xfrm>
            <a:off x="8427085" y="3326130"/>
            <a:ext cx="2957513" cy="1168400"/>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Microsoft YaHei Light" panose="020B0502040204020203" pitchFamily="34" charset="-122"/>
              </a:rPr>
              <a:t>l'homme a besoin de 2500 cal/jr  et en comptant la disponibilité alimentaire et en tenant compte  lacapacité de protéine  ,on peut nourrir soit 10.1 Millards de population </a:t>
            </a:r>
            <a:endParaRPr lang="fr-FR" altLang="zh-CN" sz="1400" dirty="0">
              <a:solidFill>
                <a:schemeClr val="bg1"/>
              </a:solidFill>
              <a:latin typeface="Calibri" panose="020F0502020204030204" pitchFamily="34" charset="0"/>
              <a:ea typeface="Microsoft YaHei Light" panose="020B0502040204020203" pitchFamily="34" charset="-122"/>
            </a:endParaRPr>
          </a:p>
        </p:txBody>
      </p:sp>
      <p:sp>
        <p:nvSpPr>
          <p:cNvPr id="17430" name="矩形 73"/>
          <p:cNvSpPr/>
          <p:nvPr/>
        </p:nvSpPr>
        <p:spPr>
          <a:xfrm>
            <a:off x="8427085" y="2895600"/>
            <a:ext cx="2840990" cy="337185"/>
          </a:xfrm>
          <a:prstGeom prst="rect">
            <a:avLst/>
          </a:prstGeom>
          <a:noFill/>
          <a:ln w="9525">
            <a:noFill/>
          </a:ln>
        </p:spPr>
        <p:txBody>
          <a:bodyPr wrap="none" anchor="t">
            <a:spAutoFit/>
          </a:bodyPr>
          <a:p>
            <a:r>
              <a:rPr lang="fr-FR" altLang="en-US" sz="1600" dirty="0">
                <a:solidFill>
                  <a:srgbClr val="166548"/>
                </a:solidFill>
                <a:latin typeface="Calibri Light" panose="020F0302020204030204" pitchFamily="34" charset="0"/>
                <a:ea typeface="Microsoft YaHei Light" panose="020B0502040204020203" pitchFamily="34" charset="-122"/>
              </a:rPr>
              <a:t>Capacité alimentaire en protéine</a:t>
            </a:r>
            <a:endParaRPr lang="fr-FR" altLang="en-US" sz="1600" dirty="0">
              <a:solidFill>
                <a:srgbClr val="166548"/>
              </a:solidFill>
              <a:latin typeface="Calibri Light" panose="020F0302020204030204" pitchFamily="34" charset="0"/>
              <a:ea typeface="Microsoft YaHei Light" panose="020B0502040204020203" pitchFamily="34" charset="-122"/>
            </a:endParaRPr>
          </a:p>
        </p:txBody>
      </p:sp>
      <p:sp>
        <p:nvSpPr>
          <p:cNvPr id="17431" name="矩形 74"/>
          <p:cNvSpPr/>
          <p:nvPr/>
        </p:nvSpPr>
        <p:spPr>
          <a:xfrm>
            <a:off x="436880" y="5504180"/>
            <a:ext cx="2957513" cy="953135"/>
          </a:xfrm>
          <a:prstGeom prst="rect">
            <a:avLst/>
          </a:prstGeom>
          <a:noFill/>
          <a:ln w="9525">
            <a:noFill/>
          </a:ln>
        </p:spPr>
        <p:txBody>
          <a:bodyPr wrap="square" anchor="t">
            <a:spAutoFit/>
          </a:bodyPr>
          <a:p>
            <a:r>
              <a:rPr lang="fr-FR" altLang="zh-CN" sz="1400" dirty="0">
                <a:solidFill>
                  <a:schemeClr val="bg1"/>
                </a:solidFill>
                <a:latin typeface="Calibri" panose="020F0502020204030204" pitchFamily="34" charset="0"/>
                <a:ea typeface="Microsoft YaHei Light" panose="020B0502040204020203" pitchFamily="34" charset="-122"/>
                <a:cs typeface="Arial" panose="020B0604020202020204" pitchFamily="34" charset="0"/>
              </a:rPr>
              <a:t>nombres humain qu'on peut nourrire si les vegetaux animal et perte utiliser pour alimentation humaine  ,on peut nourrir soit 8 millard de personnes</a:t>
            </a:r>
            <a:endParaRPr lang="fr-FR" altLang="zh-CN" sz="1400" dirty="0">
              <a:solidFill>
                <a:schemeClr val="bg1"/>
              </a:solidFill>
              <a:latin typeface="Calibri" panose="020F0502020204030204" pitchFamily="34" charset="0"/>
              <a:ea typeface="Microsoft YaHei Light" panose="020B0502040204020203" pitchFamily="34" charset="-122"/>
              <a:cs typeface="Arial" panose="020B0604020202020204" pitchFamily="34" charset="0"/>
            </a:endParaRPr>
          </a:p>
        </p:txBody>
      </p:sp>
      <p:sp>
        <p:nvSpPr>
          <p:cNvPr id="17432" name="矩形 75"/>
          <p:cNvSpPr/>
          <p:nvPr/>
        </p:nvSpPr>
        <p:spPr>
          <a:xfrm>
            <a:off x="464820" y="4983480"/>
            <a:ext cx="3249295" cy="337185"/>
          </a:xfrm>
          <a:prstGeom prst="rect">
            <a:avLst/>
          </a:prstGeom>
          <a:noFill/>
          <a:ln w="9525">
            <a:noFill/>
          </a:ln>
        </p:spPr>
        <p:txBody>
          <a:bodyPr wrap="none" anchor="t">
            <a:spAutoFit/>
          </a:bodyPr>
          <a:p>
            <a:r>
              <a:rPr lang="fr-FR" altLang="en-US" sz="1600" dirty="0">
                <a:solidFill>
                  <a:srgbClr val="7030A0"/>
                </a:solidFill>
                <a:latin typeface="Calibri Light" panose="020F0302020204030204" pitchFamily="34" charset="0"/>
                <a:ea typeface="Microsoft YaHei Light" panose="020B0502040204020203" pitchFamily="34" charset="-122"/>
                <a:cs typeface="Arial" panose="020B0604020202020204" pitchFamily="34" charset="0"/>
              </a:rPr>
              <a:t> Végetaux  pour  les animaux et perte </a:t>
            </a:r>
            <a:endParaRPr lang="fr-FR" altLang="en-US" sz="1600" dirty="0">
              <a:solidFill>
                <a:srgbClr val="7030A0"/>
              </a:solidFill>
              <a:latin typeface="Calibri Light" panose="020F0302020204030204" pitchFamily="34" charset="0"/>
              <a:ea typeface="Arial" panose="020B0604020202020204" pitchFamily="34" charset="0"/>
            </a:endParaRPr>
          </a:p>
        </p:txBody>
      </p:sp>
      <p:sp>
        <p:nvSpPr>
          <p:cNvPr id="17433" name="矩形 76"/>
          <p:cNvSpPr/>
          <p:nvPr/>
        </p:nvSpPr>
        <p:spPr>
          <a:xfrm>
            <a:off x="8427085" y="4830763"/>
            <a:ext cx="2957513" cy="737235"/>
          </a:xfrm>
          <a:prstGeom prst="rect">
            <a:avLst/>
          </a:prstGeom>
          <a:noFill/>
          <a:ln w="9525">
            <a:noFill/>
          </a:ln>
        </p:spPr>
        <p:txBody>
          <a:bodyPr anchor="t">
            <a:spAutoFit/>
          </a:bodyPr>
          <a:p>
            <a:r>
              <a:rPr lang="fr-FR" altLang="zh-CN" sz="1400" dirty="0">
                <a:solidFill>
                  <a:schemeClr val="bg1"/>
                </a:solidFill>
                <a:latin typeface="Calibri" panose="020F0502020204030204" pitchFamily="34" charset="0"/>
                <a:ea typeface="Arial" panose="020B0604020202020204" pitchFamily="34" charset="0"/>
              </a:rPr>
              <a:t>on peut nourrir environ 12.3 milliard de personnes par protéine végetales destine aux animaux </a:t>
            </a:r>
            <a:endParaRPr lang="fr-FR" altLang="zh-CN" sz="1400" dirty="0">
              <a:solidFill>
                <a:schemeClr val="bg1"/>
              </a:solidFill>
              <a:latin typeface="Calibri" panose="020F0502020204030204" pitchFamily="34" charset="0"/>
              <a:ea typeface="Arial" panose="020B0604020202020204" pitchFamily="34" charset="0"/>
            </a:endParaRPr>
          </a:p>
        </p:txBody>
      </p:sp>
      <p:sp>
        <p:nvSpPr>
          <p:cNvPr id="17434" name="矩形 77"/>
          <p:cNvSpPr/>
          <p:nvPr/>
        </p:nvSpPr>
        <p:spPr>
          <a:xfrm>
            <a:off x="8404225" y="4494213"/>
            <a:ext cx="2131060" cy="337185"/>
          </a:xfrm>
          <a:prstGeom prst="rect">
            <a:avLst/>
          </a:prstGeom>
          <a:noFill/>
          <a:ln w="9525">
            <a:noFill/>
          </a:ln>
        </p:spPr>
        <p:txBody>
          <a:bodyPr wrap="none" anchor="t">
            <a:spAutoFit/>
          </a:bodyPr>
          <a:p>
            <a:r>
              <a:rPr lang="fr-FR" altLang="en-US" sz="1600" dirty="0">
                <a:solidFill>
                  <a:srgbClr val="E36C64"/>
                </a:solidFill>
                <a:latin typeface="Georgia" panose="02040502050405020303" charset="0"/>
                <a:ea typeface="Arial" panose="020B0604020202020204" pitchFamily="34" charset="0"/>
              </a:rPr>
              <a:t>En terme de protéine </a:t>
            </a:r>
            <a:endParaRPr lang="fr-FR" altLang="en-US" sz="1600" dirty="0">
              <a:solidFill>
                <a:srgbClr val="E36C64"/>
              </a:solidFill>
              <a:latin typeface="Georgia" panose="02040502050405020303" charset="0"/>
              <a:ea typeface="Arial" panose="020B0604020202020204" pitchFamily="34" charset="0"/>
            </a:endParaRPr>
          </a:p>
        </p:txBody>
      </p:sp>
      <p:sp>
        <p:nvSpPr>
          <p:cNvPr id="3" name="Text Box 2"/>
          <p:cNvSpPr txBox="1"/>
          <p:nvPr/>
        </p:nvSpPr>
        <p:spPr>
          <a:xfrm>
            <a:off x="8427085" y="1827530"/>
            <a:ext cx="2169795" cy="368300"/>
          </a:xfrm>
          <a:prstGeom prst="rect">
            <a:avLst/>
          </a:prstGeom>
          <a:noFill/>
        </p:spPr>
        <p:txBody>
          <a:bodyPr wrap="square" rtlCol="0">
            <a:spAutoFit/>
          </a:bodyPr>
          <a:p>
            <a:r>
              <a:rPr lang="fr-FR" altLang="en-US">
                <a:solidFill>
                  <a:schemeClr val="accent2"/>
                </a:solidFill>
              </a:rPr>
              <a:t>Capacité alimantaire</a:t>
            </a:r>
            <a:endParaRPr lang="fr-FR" altLang="en-US">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2"/>
          <p:cNvSpPr>
            <a:spLocks noGrp="1"/>
          </p:cNvSpPr>
          <p:nvPr>
            <p:ph type="ctrTitle"/>
          </p:nvPr>
        </p:nvSpPr>
        <p:spPr>
          <a:xfrm>
            <a:off x="3862070" y="956310"/>
            <a:ext cx="7914005" cy="783590"/>
          </a:xfrm>
        </p:spPr>
        <p:txBody>
          <a:bodyPr anchor="b"/>
          <a:p>
            <a:pPr algn="ctr" defTabSz="914400">
              <a:buClrTx/>
              <a:buSzTx/>
              <a:buFontTx/>
            </a:pPr>
            <a:r>
              <a:rPr lang="fr-FR" altLang="en-US" sz="2400" kern="1200" baseline="0">
                <a:latin typeface="Georgia" panose="02040502050405020303" charset="0"/>
                <a:ea typeface="Arial" panose="020B0604020202020204" pitchFamily="34" charset="0"/>
                <a:cs typeface="+mj-cs"/>
              </a:rPr>
              <a:t>Les guerres et instabilité politique  </a:t>
            </a:r>
            <a:endParaRPr lang="fr-FR" altLang="en-US" sz="2400" kern="1200" baseline="0">
              <a:latin typeface="Georgia" panose="02040502050405020303" charset="0"/>
              <a:ea typeface="Arial" panose="020B0604020202020204" pitchFamily="34" charset="0"/>
              <a:cs typeface="+mj-cs"/>
            </a:endParaRPr>
          </a:p>
        </p:txBody>
      </p:sp>
      <p:pic>
        <p:nvPicPr>
          <p:cNvPr id="2" name="Picture 1" descr="pexels-pixabay-78783"/>
          <p:cNvPicPr>
            <a:picLocks noChangeAspect="1"/>
          </p:cNvPicPr>
          <p:nvPr/>
        </p:nvPicPr>
        <p:blipFill>
          <a:blip r:embed="rId1"/>
          <a:stretch>
            <a:fillRect/>
          </a:stretch>
        </p:blipFill>
        <p:spPr>
          <a:xfrm>
            <a:off x="3572510" y="2640330"/>
            <a:ext cx="4305935" cy="4217670"/>
          </a:xfrm>
          <a:prstGeom prst="rect">
            <a:avLst/>
          </a:prstGeom>
        </p:spPr>
      </p:pic>
      <p:pic>
        <p:nvPicPr>
          <p:cNvPr id="3" name="Picture 2" descr="istockphoto-1172924336-1024x1024"/>
          <p:cNvPicPr>
            <a:picLocks noChangeAspect="1"/>
          </p:cNvPicPr>
          <p:nvPr/>
        </p:nvPicPr>
        <p:blipFill>
          <a:blip r:embed="rId2"/>
          <a:stretch>
            <a:fillRect/>
          </a:stretch>
        </p:blipFill>
        <p:spPr>
          <a:xfrm>
            <a:off x="7878445" y="2640330"/>
            <a:ext cx="4313555" cy="42176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2"/>
          <p:cNvSpPr>
            <a:spLocks noGrp="1"/>
          </p:cNvSpPr>
          <p:nvPr>
            <p:ph type="ctrTitle"/>
          </p:nvPr>
        </p:nvSpPr>
        <p:spPr>
          <a:xfrm>
            <a:off x="4144645" y="533400"/>
            <a:ext cx="7914005" cy="1101090"/>
          </a:xfrm>
        </p:spPr>
        <p:txBody>
          <a:bodyPr anchor="b"/>
          <a:p>
            <a:pPr algn="ctr" defTabSz="914400">
              <a:buClrTx/>
              <a:buSzTx/>
              <a:buFontTx/>
            </a:pPr>
            <a:r>
              <a:rPr lang="fr-FR" altLang="en-US" sz="2400" kern="1200" baseline="0">
                <a:latin typeface="Georgia" panose="02040502050405020303" charset="0"/>
                <a:ea typeface="Arial" panose="020B0604020202020204" pitchFamily="34" charset="0"/>
                <a:cs typeface="+mj-cs"/>
              </a:rPr>
              <a:t>L'extrême pauvreté</a:t>
            </a:r>
            <a:endParaRPr lang="fr-FR" altLang="en-US" sz="2400" kern="1200" baseline="0">
              <a:latin typeface="Georgia" panose="02040502050405020303" charset="0"/>
              <a:ea typeface="Arial" panose="020B0604020202020204" pitchFamily="34" charset="0"/>
              <a:cs typeface="+mj-cs"/>
            </a:endParaRPr>
          </a:p>
        </p:txBody>
      </p:sp>
      <p:pic>
        <p:nvPicPr>
          <p:cNvPr id="2" name="Picture 1" descr="pexels-quang-nguyen-vinh-4553565"/>
          <p:cNvPicPr>
            <a:picLocks noChangeAspect="1"/>
          </p:cNvPicPr>
          <p:nvPr/>
        </p:nvPicPr>
        <p:blipFill>
          <a:blip r:embed="rId1"/>
          <a:stretch>
            <a:fillRect/>
          </a:stretch>
        </p:blipFill>
        <p:spPr>
          <a:xfrm>
            <a:off x="3607435" y="2598420"/>
            <a:ext cx="8585200" cy="42602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itle 2"/>
          <p:cNvSpPr>
            <a:spLocks noGrp="1"/>
          </p:cNvSpPr>
          <p:nvPr>
            <p:ph type="ctrTitle"/>
          </p:nvPr>
        </p:nvSpPr>
        <p:spPr>
          <a:xfrm>
            <a:off x="3967480" y="744855"/>
            <a:ext cx="7914005" cy="1028700"/>
          </a:xfrm>
        </p:spPr>
        <p:txBody>
          <a:bodyPr anchor="b"/>
          <a:p>
            <a:pPr algn="ctr" defTabSz="914400">
              <a:buClrTx/>
              <a:buSzTx/>
              <a:buFontTx/>
            </a:pPr>
            <a:r>
              <a:rPr lang="fr-FR" altLang="en-US" sz="2400" i="1" kern="1200" baseline="0">
                <a:latin typeface="Georgia" panose="02040502050405020303" charset="0"/>
                <a:ea typeface="Arial" panose="020B0604020202020204" pitchFamily="34" charset="0"/>
                <a:cs typeface="+mj-cs"/>
              </a:rPr>
              <a:t>Changement de climatique et catastrophes naturelles</a:t>
            </a:r>
            <a:r>
              <a:rPr lang="fr-FR" altLang="en-US" sz="2400" kern="1200" baseline="0">
                <a:latin typeface="Georgia" panose="02040502050405020303" charset="0"/>
                <a:ea typeface="Arial" panose="020B0604020202020204" pitchFamily="34" charset="0"/>
                <a:cs typeface="+mj-cs"/>
              </a:rPr>
              <a:t> </a:t>
            </a:r>
            <a:endParaRPr lang="fr-FR" altLang="en-US" sz="2400" kern="1200" baseline="0">
              <a:latin typeface="Georgia" panose="02040502050405020303" charset="0"/>
              <a:ea typeface="Arial" panose="020B0604020202020204" pitchFamily="34" charset="0"/>
              <a:cs typeface="+mj-cs"/>
            </a:endParaRPr>
          </a:p>
        </p:txBody>
      </p:sp>
      <p:pic>
        <p:nvPicPr>
          <p:cNvPr id="2" name="Picture 1" descr="pexels-mario-a-villeda-3773042"/>
          <p:cNvPicPr>
            <a:picLocks noChangeAspect="1"/>
          </p:cNvPicPr>
          <p:nvPr/>
        </p:nvPicPr>
        <p:blipFill>
          <a:blip r:embed="rId1"/>
          <a:stretch>
            <a:fillRect/>
          </a:stretch>
        </p:blipFill>
        <p:spPr>
          <a:xfrm>
            <a:off x="3562350" y="2620645"/>
            <a:ext cx="4105275" cy="4237355"/>
          </a:xfrm>
          <a:prstGeom prst="rect">
            <a:avLst/>
          </a:prstGeom>
        </p:spPr>
      </p:pic>
      <p:pic>
        <p:nvPicPr>
          <p:cNvPr id="5" name="Picture 4" descr="innondation"/>
          <p:cNvPicPr>
            <a:picLocks noChangeAspect="1"/>
          </p:cNvPicPr>
          <p:nvPr/>
        </p:nvPicPr>
        <p:blipFill>
          <a:blip r:embed="rId2"/>
          <a:stretch>
            <a:fillRect/>
          </a:stretch>
        </p:blipFill>
        <p:spPr>
          <a:xfrm>
            <a:off x="7666990" y="2620010"/>
            <a:ext cx="4525010" cy="4238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Title 2"/>
          <p:cNvSpPr>
            <a:spLocks noGrp="1"/>
          </p:cNvSpPr>
          <p:nvPr>
            <p:ph type="ctrTitle"/>
          </p:nvPr>
        </p:nvSpPr>
        <p:spPr>
          <a:xfrm>
            <a:off x="4567555" y="833120"/>
            <a:ext cx="7914005" cy="1187450"/>
          </a:xfrm>
        </p:spPr>
        <p:txBody>
          <a:bodyPr anchor="b"/>
          <a:p>
            <a:pPr algn="ctr" defTabSz="914400">
              <a:buClrTx/>
              <a:buSzTx/>
              <a:buFontTx/>
            </a:pPr>
            <a:r>
              <a:rPr lang="fr-FR" altLang="en-US" sz="2400" i="1" kern="1200" baseline="0">
                <a:latin typeface="Georgia" panose="02040502050405020303" charset="0"/>
                <a:ea typeface="Arial" panose="020B0604020202020204" pitchFamily="34" charset="0"/>
                <a:cs typeface="+mj-cs"/>
              </a:rPr>
              <a:t>La mauvaise répartion des ressource alimentair</a:t>
            </a:r>
            <a:r>
              <a:rPr lang="fr-FR" altLang="en-US" sz="2400" b="0" i="1" kern="1200" baseline="0">
                <a:latin typeface="Georgia" panose="02040502050405020303" charset="0"/>
                <a:ea typeface="Arial" panose="020B0604020202020204" pitchFamily="34" charset="0"/>
                <a:cs typeface="+mj-cs"/>
              </a:rPr>
              <a:t>e</a:t>
            </a:r>
            <a:r>
              <a:rPr lang="fr-FR" altLang="en-US" kern="1200" baseline="0">
                <a:latin typeface="+mj-lt"/>
                <a:ea typeface="Arial" panose="020B0604020202020204" pitchFamily="34" charset="0"/>
                <a:cs typeface="+mj-cs"/>
              </a:rPr>
              <a:t> </a:t>
            </a:r>
            <a:endParaRPr lang="fr-FR" altLang="en-US" kern="1200" baseline="0">
              <a:latin typeface="+mj-lt"/>
              <a:ea typeface="Arial" panose="020B0604020202020204" pitchFamily="34" charset="0"/>
              <a:cs typeface="+mj-cs"/>
            </a:endParaRPr>
          </a:p>
        </p:txBody>
      </p:sp>
      <p:pic>
        <p:nvPicPr>
          <p:cNvPr id="2" name="Picture 1" descr="istockphoto-970242108-1024x1024"/>
          <p:cNvPicPr>
            <a:picLocks noChangeAspect="1"/>
          </p:cNvPicPr>
          <p:nvPr/>
        </p:nvPicPr>
        <p:blipFill>
          <a:blip r:embed="rId1"/>
          <a:stretch>
            <a:fillRect/>
          </a:stretch>
        </p:blipFill>
        <p:spPr>
          <a:xfrm>
            <a:off x="3547110" y="2659380"/>
            <a:ext cx="4340225" cy="4198620"/>
          </a:xfrm>
          <a:prstGeom prst="rect">
            <a:avLst/>
          </a:prstGeom>
        </p:spPr>
      </p:pic>
      <p:pic>
        <p:nvPicPr>
          <p:cNvPr id="3" name="Picture 2" descr="istockphoto-1130104948-1024x1024"/>
          <p:cNvPicPr>
            <a:picLocks noChangeAspect="1"/>
          </p:cNvPicPr>
          <p:nvPr/>
        </p:nvPicPr>
        <p:blipFill>
          <a:blip r:embed="rId2"/>
          <a:stretch>
            <a:fillRect/>
          </a:stretch>
        </p:blipFill>
        <p:spPr>
          <a:xfrm>
            <a:off x="7887335" y="2659380"/>
            <a:ext cx="4304665" cy="4197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itle 2"/>
          <p:cNvSpPr>
            <a:spLocks noGrp="1"/>
          </p:cNvSpPr>
          <p:nvPr>
            <p:ph type="ctrTitle"/>
          </p:nvPr>
        </p:nvSpPr>
        <p:spPr>
          <a:xfrm>
            <a:off x="3759835" y="920750"/>
            <a:ext cx="7914005" cy="887730"/>
          </a:xfrm>
        </p:spPr>
        <p:txBody>
          <a:bodyPr anchor="b"/>
          <a:p>
            <a:pPr algn="ctr" defTabSz="914400">
              <a:buClrTx/>
              <a:buSzTx/>
              <a:buFontTx/>
            </a:pPr>
            <a:r>
              <a:rPr lang="fr-FR" altLang="en-US" sz="2400" i="1" kern="1200" baseline="0">
                <a:latin typeface="Georgia" panose="02040502050405020303" charset="0"/>
                <a:ea typeface="Arial" panose="020B0604020202020204" pitchFamily="34" charset="0"/>
                <a:cs typeface="+mj-cs"/>
              </a:rPr>
              <a:t>La crise économique mondiale</a:t>
            </a:r>
            <a:r>
              <a:rPr lang="fr-FR" altLang="en-US" sz="2400" kern="1200" baseline="0">
                <a:latin typeface="Georgia" panose="02040502050405020303" charset="0"/>
                <a:ea typeface="Arial" panose="020B0604020202020204" pitchFamily="34" charset="0"/>
                <a:cs typeface="+mj-cs"/>
              </a:rPr>
              <a:t> </a:t>
            </a:r>
            <a:endParaRPr lang="fr-FR" altLang="en-US" sz="2400" kern="1200" baseline="0">
              <a:latin typeface="Georgia" panose="02040502050405020303" charset="0"/>
              <a:ea typeface="Arial" panose="020B0604020202020204" pitchFamily="34" charset="0"/>
              <a:cs typeface="+mj-cs"/>
            </a:endParaRPr>
          </a:p>
        </p:txBody>
      </p:sp>
      <p:pic>
        <p:nvPicPr>
          <p:cNvPr id="2" name="Picture 1" descr="crise"/>
          <p:cNvPicPr>
            <a:picLocks noChangeAspect="1"/>
          </p:cNvPicPr>
          <p:nvPr/>
        </p:nvPicPr>
        <p:blipFill>
          <a:blip r:embed="rId1"/>
          <a:stretch>
            <a:fillRect/>
          </a:stretch>
        </p:blipFill>
        <p:spPr>
          <a:xfrm>
            <a:off x="3601085" y="2600325"/>
            <a:ext cx="8590915" cy="42570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sh dir="u"/>
      </p:transition>
    </mc:Choice>
    <mc:Fallback>
      <p:transition>
        <p:push dir="u"/>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雅黑细">
      <a:majorFont>
        <a:latin typeface="Calibri Light"/>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细">
      <a:majorFont>
        <a:latin typeface="Calibri Light"/>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4836</Words>
  <Application>WPS Presentation</Application>
  <PresentationFormat>宽屏</PresentationFormat>
  <Paragraphs>237</Paragraphs>
  <Slides>28</Slides>
  <Notes>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28</vt:i4>
      </vt:variant>
    </vt:vector>
  </HeadingPairs>
  <TitlesOfParts>
    <vt:vector size="43" baseType="lpstr">
      <vt:lpstr>Arial</vt:lpstr>
      <vt:lpstr>SimSun</vt:lpstr>
      <vt:lpstr>Wingdings</vt:lpstr>
      <vt:lpstr>Calibri</vt:lpstr>
      <vt:lpstr>Microsoft YaHei Light</vt:lpstr>
      <vt:lpstr>Georgia</vt:lpstr>
      <vt:lpstr>Wingdings</vt:lpstr>
      <vt:lpstr>Calibri Light</vt:lpstr>
      <vt:lpstr>Microsoft YaHei</vt:lpstr>
      <vt:lpstr/>
      <vt:lpstr>Arial Unicode MS</vt:lpstr>
      <vt:lpstr>Segoe Print</vt:lpstr>
      <vt:lpstr>Office 主题</vt:lpstr>
      <vt:lpstr>1_Office 主题</vt:lpstr>
      <vt:lpstr>2_Office 主题</vt:lpstr>
      <vt:lpstr>La sous-nutrition dans le monde </vt:lpstr>
      <vt:lpstr>Définitions </vt:lpstr>
      <vt:lpstr>Les chiffres de sous nutrition dans le monde </vt:lpstr>
      <vt:lpstr>Les chiffres de capacité alimentaire dans mondiale</vt:lpstr>
      <vt:lpstr>Les guerres et instabilité politique  </vt:lpstr>
      <vt:lpstr>L'extrême pauvreté</vt:lpstr>
      <vt:lpstr>Changement de climatique et catastrophes naturelles </vt:lpstr>
      <vt:lpstr>La mauvaise répartion des ressource alimentaire </vt:lpstr>
      <vt:lpstr>La crise économique mondiale </vt:lpstr>
      <vt:lpstr>Le gaspillage  </vt:lpstr>
      <vt:lpstr>Table  population</vt:lpstr>
      <vt:lpstr>Table SOUS-ALIMENTATION</vt:lpstr>
      <vt:lpstr>Table Animaux</vt:lpstr>
      <vt:lpstr>Table vegetaux</vt:lpstr>
      <vt:lpstr>Table ceréales</vt:lpstr>
      <vt:lpstr>Agregation</vt:lpstr>
      <vt:lpstr>Jointure</vt:lpstr>
      <vt:lpstr>RESTRICTION</vt:lpstr>
      <vt:lpstr>requettes sql q_19_1_A</vt:lpstr>
      <vt:lpstr>requettes sql q_19_1_B</vt:lpstr>
      <vt:lpstr>requettes sql q_19_2</vt:lpstr>
      <vt:lpstr>requettes sql q_19_3</vt:lpstr>
      <vt:lpstr>requettes sql q_19_4</vt:lpstr>
      <vt:lpstr>requettes sql q_19_5</vt:lpstr>
      <vt:lpstr>HUILE DE PALME</vt:lpstr>
      <vt:lpstr>HUILE DE COCO</vt:lpstr>
      <vt:lpstr>Conclusion</vt:lpstr>
      <vt:lpstr>Merci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annjo</dc:creator>
  <cp:lastModifiedBy>Déogratias</cp:lastModifiedBy>
  <cp:revision>67</cp:revision>
  <dcterms:created xsi:type="dcterms:W3CDTF">2015-10-06T12:45:00Z</dcterms:created>
  <dcterms:modified xsi:type="dcterms:W3CDTF">2020-11-03T19:43:44Z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1036-11.2.0.9669</vt:lpwstr>
  </property>
</Properties>
</file>